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660" r:id="rId1"/>
  </p:sldMasterIdLst>
  <p:sldIdLst>
    <p:sldId id="256" r:id="rId2"/>
    <p:sldId id="275" r:id="rId3"/>
    <p:sldId id="258" r:id="rId4"/>
    <p:sldId id="264" r:id="rId5"/>
    <p:sldId id="260" r:id="rId6"/>
    <p:sldId id="276" r:id="rId7"/>
    <p:sldId id="273" r:id="rId8"/>
    <p:sldId id="296" r:id="rId9"/>
    <p:sldId id="294" r:id="rId10"/>
    <p:sldId id="279" r:id="rId11"/>
    <p:sldId id="297" r:id="rId12"/>
    <p:sldId id="282" r:id="rId13"/>
    <p:sldId id="280" r:id="rId14"/>
    <p:sldId id="283" r:id="rId15"/>
    <p:sldId id="284" r:id="rId16"/>
    <p:sldId id="285" r:id="rId17"/>
    <p:sldId id="286" r:id="rId18"/>
    <p:sldId id="281" r:id="rId19"/>
    <p:sldId id="287" r:id="rId20"/>
    <p:sldId id="288" r:id="rId21"/>
    <p:sldId id="262" r:id="rId22"/>
    <p:sldId id="290" r:id="rId23"/>
    <p:sldId id="291" r:id="rId24"/>
    <p:sldId id="292" r:id="rId25"/>
    <p:sldId id="293" r:id="rId26"/>
    <p:sldId id="277" r:id="rId27"/>
    <p:sldId id="27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purl.oclc.org/ooxml/drawingml/main" xmlns:r="http://purl.oclc.org/ooxml/officeDocument/relationships" xmlns:p="http://purl.oclc.org/ooxml/presentationml/main">
  <p:clrMru>
    <a:srgbClr val="E1E8ED"/>
    <a:srgbClr val="DEE9ED"/>
    <a:srgbClr val="8CE7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horzBarState="maximized">
    <p:restoredLeft sz="15.015%" autoAdjust="0"/>
    <p:restoredTop sz="94.66%"/>
  </p:normalViewPr>
  <p:slideViewPr>
    <p:cSldViewPr snapToGrid="0">
      <p:cViewPr varScale="1">
        <p:scale>
          <a:sx n="66" d="100"/>
          <a:sy n="66" d="100"/>
        </p:scale>
        <p:origin x="16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slide" Target="slides/slide12.xml"/><Relationship Id="rId18" Type="http://purl.oclc.org/ooxml/officeDocument/relationships/slide" Target="slides/slide17.xml"/><Relationship Id="rId26" Type="http://purl.oclc.org/ooxml/officeDocument/relationships/slide" Target="slides/slide25.xml"/><Relationship Id="rId3" Type="http://purl.oclc.org/ooxml/officeDocument/relationships/slide" Target="slides/slide2.xml"/><Relationship Id="rId21" Type="http://purl.oclc.org/ooxml/officeDocument/relationships/slide" Target="slides/slide20.xml"/><Relationship Id="rId7" Type="http://purl.oclc.org/ooxml/officeDocument/relationships/slide" Target="slides/slide6.xml"/><Relationship Id="rId12" Type="http://purl.oclc.org/ooxml/officeDocument/relationships/slide" Target="slides/slide11.xml"/><Relationship Id="rId17" Type="http://purl.oclc.org/ooxml/officeDocument/relationships/slide" Target="slides/slide16.xml"/><Relationship Id="rId25" Type="http://purl.oclc.org/ooxml/officeDocument/relationships/slide" Target="slides/slide24.xml"/><Relationship Id="rId2" Type="http://purl.oclc.org/ooxml/officeDocument/relationships/slide" Target="slides/slide1.xml"/><Relationship Id="rId16" Type="http://purl.oclc.org/ooxml/officeDocument/relationships/slide" Target="slides/slide15.xml"/><Relationship Id="rId20" Type="http://purl.oclc.org/ooxml/officeDocument/relationships/slide" Target="slides/slide19.xml"/><Relationship Id="rId29" Type="http://purl.oclc.org/ooxml/officeDocument/relationships/presProps" Target="presProps.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slide" Target="slides/slide10.xml"/><Relationship Id="rId24" Type="http://purl.oclc.org/ooxml/officeDocument/relationships/slide" Target="slides/slide23.xml"/><Relationship Id="rId32" Type="http://purl.oclc.org/ooxml/officeDocument/relationships/tableStyles" Target="tableStyles.xml"/><Relationship Id="rId5" Type="http://purl.oclc.org/ooxml/officeDocument/relationships/slide" Target="slides/slide4.xml"/><Relationship Id="rId15" Type="http://purl.oclc.org/ooxml/officeDocument/relationships/slide" Target="slides/slide14.xml"/><Relationship Id="rId23" Type="http://purl.oclc.org/ooxml/officeDocument/relationships/slide" Target="slides/slide22.xml"/><Relationship Id="rId28" Type="http://purl.oclc.org/ooxml/officeDocument/relationships/slide" Target="slides/slide27.xml"/><Relationship Id="rId10" Type="http://purl.oclc.org/ooxml/officeDocument/relationships/slide" Target="slides/slide9.xml"/><Relationship Id="rId19" Type="http://purl.oclc.org/ooxml/officeDocument/relationships/slide" Target="slides/slide18.xml"/><Relationship Id="rId31" Type="http://purl.oclc.org/ooxml/officeDocument/relationships/theme" Target="theme/theme1.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slide" Target="slides/slide21.xml"/><Relationship Id="rId27" Type="http://purl.oclc.org/ooxml/officeDocument/relationships/slide" Target="slides/slide26.xml"/><Relationship Id="rId30" Type="http://purl.oclc.org/ooxml/officeDocument/relationships/viewProps" Target="viewProps.xml"/></Relationship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4023592474"/>
      </p:ext>
    </p:extLst>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3826402713"/>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4112261281"/>
      </p:ext>
    </p:extLst>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3113763281"/>
      </p:ext>
    </p:extLst>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
                  </a:schemeClr>
                </a:solidFill>
              </a:defRPr>
            </a:lvl2pPr>
            <a:lvl3pPr marL="914400" indent="0">
              <a:buNone/>
              <a:defRPr sz="1800">
                <a:solidFill>
                  <a:schemeClr val="tx1">
                    <a:tint val="75%"/>
                  </a:schemeClr>
                </a:solidFill>
              </a:defRPr>
            </a:lvl3pPr>
            <a:lvl4pPr marL="1371600" indent="0">
              <a:buNone/>
              <a:defRPr sz="1600">
                <a:solidFill>
                  <a:schemeClr val="tx1">
                    <a:tint val="75%"/>
                  </a:schemeClr>
                </a:solidFill>
              </a:defRPr>
            </a:lvl4pPr>
            <a:lvl5pPr marL="1828800" indent="0">
              <a:buNone/>
              <a:defRPr sz="1600">
                <a:solidFill>
                  <a:schemeClr val="tx1">
                    <a:tint val="75%"/>
                  </a:schemeClr>
                </a:solidFill>
              </a:defRPr>
            </a:lvl5pPr>
            <a:lvl6pPr marL="2286000" indent="0">
              <a:buNone/>
              <a:defRPr sz="1600">
                <a:solidFill>
                  <a:schemeClr val="tx1">
                    <a:tint val="75%"/>
                  </a:schemeClr>
                </a:solidFill>
              </a:defRPr>
            </a:lvl6pPr>
            <a:lvl7pPr marL="2743200" indent="0">
              <a:buNone/>
              <a:defRPr sz="1600">
                <a:solidFill>
                  <a:schemeClr val="tx1">
                    <a:tint val="75%"/>
                  </a:schemeClr>
                </a:solidFill>
              </a:defRPr>
            </a:lvl7pPr>
            <a:lvl8pPr marL="3200400" indent="0">
              <a:buNone/>
              <a:defRPr sz="1600">
                <a:solidFill>
                  <a:schemeClr val="tx1">
                    <a:tint val="75%"/>
                  </a:schemeClr>
                </a:solidFill>
              </a:defRPr>
            </a:lvl8pPr>
            <a:lvl9pPr marL="3657600" indent="0">
              <a:buNone/>
              <a:defRPr sz="1600">
                <a:solidFill>
                  <a:schemeClr val="tx1">
                    <a:tint val="75%"/>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1714569050"/>
      </p:ext>
    </p:extLst>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517475854"/>
      </p:ext>
    </p:extLst>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2662579707"/>
      </p:ext>
    </p:extLst>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1928925349"/>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3428201631"/>
      </p:ext>
    </p:extLst>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581074346"/>
      </p:ext>
    </p:extLst>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72F5F8-F761-48C6-9267-8C5034088554}" type="datetimeFigureOut">
              <a:rPr lang="zh-CN" altLang="en-US" smtClean="0"/>
              <a:t>2018/3/19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2887172518"/>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theme" Target="../theme/theme1.xml"/><Relationship Id="rId2" Type="http://purl.oclc.org/ooxml/officeDocument/relationships/slideLayout" Target="../slideLayouts/slideLayout2.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s>
</file>

<file path=ppt/slideMasters/slideMaster1.xml><?xml version="1.0" encoding="utf-8"?>
<p:sldMaster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
                  </a:schemeClr>
                </a:solidFill>
              </a:defRPr>
            </a:lvl1pPr>
          </a:lstStyle>
          <a:p>
            <a:fld id="{8872F5F8-F761-48C6-9267-8C5034088554}" type="datetimeFigureOut">
              <a:rPr lang="zh-CN" altLang="en-US" smtClean="0"/>
              <a:t>2018/3/19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
                  </a:schemeClr>
                </a:solidFill>
              </a:defRPr>
            </a:lvl1pPr>
          </a:lstStyle>
          <a:p>
            <a:fld id="{70948B6C-DE9A-4F4B-9DDD-AFD1BE9E7750}" type="slidenum">
              <a:rPr lang="zh-CN" altLang="en-US" smtClean="0"/>
              <a:t>‹#›</a:t>
            </a:fld>
            <a:endParaRPr lang="zh-CN" altLang="en-US"/>
          </a:p>
        </p:txBody>
      </p:sp>
    </p:spTree>
    <p:extLst>
      <p:ext uri="{BB962C8B-B14F-4D97-AF65-F5344CB8AC3E}">
        <p14:creationId xmlns:p14="http://schemas.microsoft.com/office/powerpoint/2010/main" val="2779246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purl.oclc.org/ooxml/officeDocument/relationships/image" Target="../media/image1.png"/><Relationship Id="rId1" Type="http://purl.oclc.org/ooxml/officeDocument/relationships/slideLayout" Target="../slideLayouts/slideLayout1.xml"/></Relationships>
</file>

<file path=ppt/slides/_rels/slide10.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11.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12.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13.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14.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15.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16.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17.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18.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19.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2.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20.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21.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22.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23.xml.rels><?xml version="1.0" encoding="UTF-8" standalone="yes"?>
<Relationships xmlns="http://schemas.openxmlformats.org/package/2006/relationships"><Relationship Id="rId2" Type="http://purl.oclc.org/ooxml/officeDocument/relationships/image" Target="../media/image12.png"/><Relationship Id="rId1" Type="http://purl.oclc.org/ooxml/officeDocument/relationships/slideLayout" Target="../slideLayouts/slideLayout1.xml"/></Relationships>
</file>

<file path=ppt/slides/_rels/slide24.xml.rels><?xml version="1.0" encoding="UTF-8" standalone="yes"?>
<Relationships xmlns="http://schemas.openxmlformats.org/package/2006/relationships"><Relationship Id="rId2" Type="http://purl.oclc.org/ooxml/officeDocument/relationships/image" Target="../media/image13.png"/><Relationship Id="rId1" Type="http://purl.oclc.org/ooxml/officeDocument/relationships/slideLayout" Target="../slideLayouts/slideLayout1.xml"/></Relationships>
</file>

<file path=ppt/slides/_rels/slide25.xml.rels><?xml version="1.0" encoding="UTF-8" standalone="yes"?>
<Relationships xmlns="http://schemas.openxmlformats.org/package/2006/relationships"><Relationship Id="rId2" Type="http://purl.oclc.org/ooxml/officeDocument/relationships/image" Target="../media/image14.png"/><Relationship Id="rId1" Type="http://purl.oclc.org/ooxml/officeDocument/relationships/slideLayout" Target="../slideLayouts/slideLayout1.xml"/></Relationships>
</file>

<file path=ppt/slides/_rels/slide2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7.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3.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4.xml.rels><?xml version="1.0" encoding="UTF-8" standalone="yes"?>
<Relationships xmlns="http://schemas.openxmlformats.org/package/2006/relationships"><Relationship Id="rId8" Type="http://purl.oclc.org/ooxml/officeDocument/relationships/image" Target="../media/image8.jpg"/><Relationship Id="rId3" Type="http://purl.oclc.org/ooxml/officeDocument/relationships/image" Target="../media/image3.png"/><Relationship Id="rId7" Type="http://purl.oclc.org/ooxml/officeDocument/relationships/image" Target="../media/image7.jpeg"/><Relationship Id="rId2" Type="http://purl.oclc.org/ooxml/officeDocument/relationships/image" Target="../media/image2.jpg"/><Relationship Id="rId1" Type="http://purl.oclc.org/ooxml/officeDocument/relationships/slideLayout" Target="../slideLayouts/slideLayout1.xml"/><Relationship Id="rId6" Type="http://purl.oclc.org/ooxml/officeDocument/relationships/image" Target="../media/image6.jpeg"/><Relationship Id="rId5" Type="http://purl.oclc.org/ooxml/officeDocument/relationships/image" Target="../media/image5.jpg"/><Relationship Id="rId4" Type="http://purl.oclc.org/ooxml/officeDocument/relationships/image" Target="../media/image4.jpg"/><Relationship Id="rId9" Type="http://purl.oclc.org/ooxml/officeDocument/relationships/image" Target="../media/image9.jpg"/></Relationships>
</file>

<file path=ppt/slides/_rels/slide5.xml.rels><?xml version="1.0" encoding="UTF-8" standalone="yes"?>
<Relationships xmlns="http://schemas.openxmlformats.org/package/2006/relationships"><Relationship Id="rId3" Type="http://purl.oclc.org/ooxml/officeDocument/relationships/image" Target="../media/image11.jpeg"/><Relationship Id="rId2" Type="http://purl.oclc.org/ooxml/officeDocument/relationships/image" Target="../media/image10.jpg"/><Relationship Id="rId1" Type="http://purl.oclc.org/ooxml/officeDocument/relationships/slideLayout" Target="../slideLayouts/slideLayout1.xml"/></Relationships>
</file>

<file path=ppt/slides/_rels/slide6.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7.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8.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9.xml.rels><?xml version="1.0" encoding="UTF-8" standalone="yes"?>
<Relationships xmlns="http://schemas.openxmlformats.org/package/2006/relationships"><Relationship Id="rId1" Type="http://purl.oclc.org/ooxml/officeDocument/relationships/slideLayout" Target="../slideLayouts/slideLayout1.xml"/></Relationships>
</file>

<file path=ppt/slides/slide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F21DB69-D16D-44FC-9F5C-C033F6E4BE7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8"/>
                    </a14:imgEffect>
                  </a14:imgLayer>
                </a14:imgProps>
              </a:ext>
              <a:ext uri="{28A0092B-C50C-407E-A947-70E740481C1C}">
                <a14:useLocalDpi xmlns:a14="http://schemas.microsoft.com/office/drawing/2010/main" val="0"/>
              </a:ext>
            </a:extLst>
          </a:blip>
          <a:srcRect l="5.556%" r="5.556%"/>
          <a:stretch/>
        </p:blipFill>
        <p:spPr>
          <a:xfrm>
            <a:off x="0" y="0"/>
            <a:ext cx="9144000" cy="6858000"/>
          </a:xfrm>
          <a:prstGeom prst="rect">
            <a:avLst/>
          </a:prstGeom>
          <a:effectLst/>
        </p:spPr>
      </p:pic>
      <p:sp>
        <p:nvSpPr>
          <p:cNvPr id="7" name="文本框 6">
            <a:extLst>
              <a:ext uri="{FF2B5EF4-FFF2-40B4-BE49-F238E27FC236}">
                <a16:creationId xmlns:a16="http://schemas.microsoft.com/office/drawing/2014/main" id="{DF1CAF7A-485D-48E2-8957-481362572240}"/>
              </a:ext>
            </a:extLst>
          </p:cNvPr>
          <p:cNvSpPr txBox="1"/>
          <p:nvPr/>
        </p:nvSpPr>
        <p:spPr>
          <a:xfrm>
            <a:off x="1345724" y="2709396"/>
            <a:ext cx="6452552" cy="707886"/>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聊天辅助软件开发项目介绍</a:t>
            </a:r>
          </a:p>
        </p:txBody>
      </p:sp>
      <p:sp>
        <p:nvSpPr>
          <p:cNvPr id="4" name="矩形 3">
            <a:extLst>
              <a:ext uri="{FF2B5EF4-FFF2-40B4-BE49-F238E27FC236}">
                <a16:creationId xmlns:a16="http://schemas.microsoft.com/office/drawing/2014/main" id="{62DC3C69-1EE4-4ABC-AB79-E9E4D64C1148}"/>
              </a:ext>
            </a:extLst>
          </p:cNvPr>
          <p:cNvSpPr/>
          <p:nvPr/>
        </p:nvSpPr>
        <p:spPr>
          <a:xfrm>
            <a:off x="2286000" y="3429000"/>
            <a:ext cx="4572000" cy="707886"/>
          </a:xfrm>
          <a:prstGeom prst="rect">
            <a:avLst/>
          </a:prstGeom>
        </p:spPr>
        <p:txBody>
          <a:bodyPr>
            <a:spAutoFit/>
          </a:bodyPr>
          <a:lstStyle/>
          <a:p>
            <a:r>
              <a:rPr lang="zh-CN" altLang="en-US" sz="2000" dirty="0">
                <a:solidFill>
                  <a:schemeClr val="bg1"/>
                </a:solidFill>
              </a:rPr>
              <a:t>苏碧青 </a:t>
            </a:r>
            <a:r>
              <a:rPr lang="en-US" altLang="zh-CN" sz="2000" dirty="0">
                <a:solidFill>
                  <a:schemeClr val="bg1"/>
                </a:solidFill>
              </a:rPr>
              <a:t>31601382          </a:t>
            </a:r>
            <a:r>
              <a:rPr lang="zh-CN" altLang="en-US" sz="2000" dirty="0">
                <a:solidFill>
                  <a:schemeClr val="bg1"/>
                </a:solidFill>
              </a:rPr>
              <a:t>陈铭阳 </a:t>
            </a:r>
            <a:r>
              <a:rPr lang="en-US" altLang="zh-CN" sz="2000" dirty="0">
                <a:solidFill>
                  <a:schemeClr val="bg1"/>
                </a:solidFill>
              </a:rPr>
              <a:t>31601386</a:t>
            </a:r>
          </a:p>
          <a:p>
            <a:r>
              <a:rPr lang="zh-CN" altLang="en-US" sz="2000" dirty="0">
                <a:solidFill>
                  <a:schemeClr val="bg1"/>
                </a:solidFill>
              </a:rPr>
              <a:t>刘乐威 </a:t>
            </a:r>
            <a:r>
              <a:rPr lang="en-US" altLang="zh-CN" sz="2000" dirty="0">
                <a:solidFill>
                  <a:schemeClr val="bg1"/>
                </a:solidFill>
              </a:rPr>
              <a:t>31601400          </a:t>
            </a:r>
            <a:r>
              <a:rPr lang="zh-CN" altLang="en-US" sz="2000" dirty="0">
                <a:solidFill>
                  <a:schemeClr val="bg1"/>
                </a:solidFill>
              </a:rPr>
              <a:t>蓝舒雯 </a:t>
            </a:r>
            <a:r>
              <a:rPr lang="en-US" altLang="zh-CN" sz="2000" dirty="0">
                <a:solidFill>
                  <a:schemeClr val="bg1"/>
                </a:solidFill>
              </a:rPr>
              <a:t>31601380</a:t>
            </a:r>
          </a:p>
        </p:txBody>
      </p:sp>
      <p:sp>
        <p:nvSpPr>
          <p:cNvPr id="5" name="文本框 4">
            <a:extLst>
              <a:ext uri="{FF2B5EF4-FFF2-40B4-BE49-F238E27FC236}">
                <a16:creationId xmlns:a16="http://schemas.microsoft.com/office/drawing/2014/main" id="{D8C125D7-02D9-41A5-85AF-3CDCC899F83C}"/>
              </a:ext>
            </a:extLst>
          </p:cNvPr>
          <p:cNvSpPr txBox="1"/>
          <p:nvPr/>
        </p:nvSpPr>
        <p:spPr>
          <a:xfrm>
            <a:off x="3173219" y="6126678"/>
            <a:ext cx="2797561" cy="338554"/>
          </a:xfrm>
          <a:prstGeom prst="rect">
            <a:avLst/>
          </a:prstGeom>
          <a:noFill/>
        </p:spPr>
        <p:txBody>
          <a:bodyPr wrap="none" rtlCol="0">
            <a:spAutoFit/>
          </a:bodyPr>
          <a:lstStyle/>
          <a:p>
            <a:r>
              <a:rPr lang="en-US" altLang="zh-CN" sz="1600" dirty="0">
                <a:solidFill>
                  <a:schemeClr val="bg1"/>
                </a:solidFill>
              </a:rPr>
              <a:t>2018</a:t>
            </a:r>
            <a:r>
              <a:rPr lang="zh-CN" altLang="en-US" sz="1600" dirty="0">
                <a:solidFill>
                  <a:schemeClr val="bg1"/>
                </a:solidFill>
              </a:rPr>
              <a:t>年</a:t>
            </a:r>
            <a:r>
              <a:rPr lang="en-US" altLang="zh-CN" sz="1600" dirty="0">
                <a:solidFill>
                  <a:schemeClr val="bg1"/>
                </a:solidFill>
              </a:rPr>
              <a:t>3</a:t>
            </a:r>
            <a:r>
              <a:rPr lang="zh-CN" altLang="en-US" sz="1600" dirty="0">
                <a:solidFill>
                  <a:schemeClr val="bg1"/>
                </a:solidFill>
              </a:rPr>
              <a:t>月</a:t>
            </a:r>
            <a:r>
              <a:rPr lang="en-US" altLang="zh-CN" sz="1600" dirty="0">
                <a:solidFill>
                  <a:schemeClr val="bg1"/>
                </a:solidFill>
              </a:rPr>
              <a:t>19</a:t>
            </a:r>
            <a:r>
              <a:rPr lang="zh-CN" altLang="en-US" sz="1600" dirty="0">
                <a:solidFill>
                  <a:schemeClr val="bg1"/>
                </a:solidFill>
              </a:rPr>
              <a:t>日 </a:t>
            </a:r>
            <a:r>
              <a:rPr lang="en-US" altLang="zh-CN" sz="1600" dirty="0">
                <a:solidFill>
                  <a:schemeClr val="bg1"/>
                </a:solidFill>
              </a:rPr>
              <a:t>SE2018</a:t>
            </a:r>
            <a:r>
              <a:rPr lang="zh-CN" altLang="en-US" sz="1600" dirty="0">
                <a:solidFill>
                  <a:schemeClr val="bg1"/>
                </a:solidFill>
              </a:rPr>
              <a:t>春</a:t>
            </a:r>
            <a:r>
              <a:rPr lang="en-US" altLang="zh-CN" sz="1600" dirty="0">
                <a:solidFill>
                  <a:schemeClr val="bg1"/>
                </a:solidFill>
              </a:rPr>
              <a:t>-G11</a:t>
            </a:r>
          </a:p>
        </p:txBody>
      </p:sp>
    </p:spTree>
    <p:extLst>
      <p:ext uri="{BB962C8B-B14F-4D97-AF65-F5344CB8AC3E}">
        <p14:creationId xmlns:p14="http://schemas.microsoft.com/office/powerpoint/2010/main" val="371483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1CF60CB-F9A9-4ABF-B46E-AC7FBEE9D887}"/>
              </a:ext>
            </a:extLst>
          </p:cNvPr>
          <p:cNvSpPr/>
          <p:nvPr/>
        </p:nvSpPr>
        <p:spPr>
          <a:xfrm>
            <a:off x="3033968" y="1251644"/>
            <a:ext cx="146706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资源可行性</a:t>
            </a:r>
          </a:p>
        </p:txBody>
      </p:sp>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项目的可行性分析</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Feasibility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2352489" y="1906397"/>
            <a:ext cx="6652157" cy="3924151"/>
          </a:xfrm>
          <a:prstGeom prst="rect">
            <a:avLst/>
          </a:prstGeom>
        </p:spPr>
        <p:txBody>
          <a:bodyPr wrap="square">
            <a:spAutoFit/>
          </a:bodyPr>
          <a:lstStyle/>
          <a:p>
            <a:pPr>
              <a:lnSpc>
                <a:spcPct val="150%"/>
              </a:lnSpc>
            </a:pPr>
            <a:r>
              <a:rPr lang="zh-CN" altLang="en-US" b="1" dirty="0">
                <a:latin typeface="Microsoft YaHei Light" charset="-122"/>
                <a:ea typeface="Microsoft YaHei Light" charset="-122"/>
                <a:cs typeface="Microsoft YaHei Light" charset="-122"/>
              </a:rPr>
              <a:t>人力资源</a:t>
            </a:r>
          </a:p>
          <a:p>
            <a:pPr>
              <a:lnSpc>
                <a:spcPct val="150%"/>
              </a:lnSpc>
            </a:pPr>
            <a:r>
              <a:rPr lang="en-US" altLang="zh-CN" sz="1600" dirty="0">
                <a:latin typeface="Microsoft YaHei Light" charset="-122"/>
                <a:ea typeface="Microsoft YaHei Light" charset="-122"/>
                <a:cs typeface="Microsoft YaHei Light" charset="-122"/>
              </a:rPr>
              <a:t>	</a:t>
            </a:r>
            <a:r>
              <a:rPr lang="zh-CN" altLang="en-US" sz="1600" dirty="0">
                <a:latin typeface="Microsoft YaHei Light" charset="-122"/>
                <a:ea typeface="Microsoft YaHei Light" charset="-122"/>
                <a:cs typeface="Microsoft YaHei Light" charset="-122"/>
              </a:rPr>
              <a:t>本项目有了解</a:t>
            </a:r>
            <a:r>
              <a:rPr lang="en-US" altLang="zh-CN" sz="1600" dirty="0">
                <a:latin typeface="Microsoft YaHei Light" charset="-122"/>
                <a:ea typeface="Microsoft YaHei Light" charset="-122"/>
                <a:cs typeface="Microsoft YaHei Light" charset="-122"/>
              </a:rPr>
              <a:t>Java</a:t>
            </a:r>
            <a:r>
              <a:rPr lang="zh-CN" altLang="en-US" sz="1600" dirty="0">
                <a:latin typeface="Microsoft YaHei Light" charset="-122"/>
                <a:ea typeface="Microsoft YaHei Light" charset="-122"/>
                <a:cs typeface="Microsoft YaHei Light" charset="-122"/>
              </a:rPr>
              <a:t>及</a:t>
            </a:r>
            <a:r>
              <a:rPr lang="en-US" altLang="zh-CN" sz="1600" dirty="0">
                <a:latin typeface="Microsoft YaHei Light" charset="-122"/>
                <a:ea typeface="Microsoft YaHei Light" charset="-122"/>
                <a:cs typeface="Microsoft YaHei Light" charset="-122"/>
              </a:rPr>
              <a:t>python</a:t>
            </a:r>
            <a:r>
              <a:rPr lang="zh-CN" altLang="en-US" sz="1600" dirty="0">
                <a:latin typeface="Microsoft YaHei Light" charset="-122"/>
                <a:ea typeface="Microsoft YaHei Light" charset="-122"/>
                <a:cs typeface="Microsoft YaHei Light" charset="-122"/>
              </a:rPr>
              <a:t>的软件工程师和系统分析师，共四名工</a:t>
            </a:r>
            <a:r>
              <a:rPr lang="en-US" altLang="zh-CN" sz="1600" dirty="0">
                <a:latin typeface="Microsoft YaHei Light" charset="-122"/>
                <a:ea typeface="Microsoft YaHei Light" charset="-122"/>
                <a:cs typeface="Microsoft YaHei Light" charset="-122"/>
              </a:rPr>
              <a:t>	</a:t>
            </a:r>
            <a:r>
              <a:rPr lang="zh-CN" altLang="en-US" sz="1600" dirty="0">
                <a:latin typeface="Microsoft YaHei Light" charset="-122"/>
                <a:ea typeface="Microsoft YaHei Light" charset="-122"/>
                <a:cs typeface="Microsoft YaHei Light" charset="-122"/>
              </a:rPr>
              <a:t>程师组成一个团队共同完成该项目的研发。目前我们小组都有一点</a:t>
            </a:r>
            <a:r>
              <a:rPr lang="en-US" altLang="zh-CN" sz="1600" dirty="0">
                <a:latin typeface="Microsoft YaHei Light" charset="-122"/>
                <a:ea typeface="Microsoft YaHei Light" charset="-122"/>
                <a:cs typeface="Microsoft YaHei Light" charset="-122"/>
              </a:rPr>
              <a:t>	Java</a:t>
            </a:r>
            <a:r>
              <a:rPr lang="zh-CN" altLang="en-US" sz="1600" dirty="0">
                <a:latin typeface="Microsoft YaHei Light" charset="-122"/>
                <a:ea typeface="Microsoft YaHei Light" charset="-122"/>
                <a:cs typeface="Microsoft YaHei Light" charset="-122"/>
              </a:rPr>
              <a:t>基础，</a:t>
            </a:r>
            <a:r>
              <a:rPr lang="en-US" altLang="zh-CN" sz="1600" dirty="0">
                <a:latin typeface="Microsoft YaHei Light" charset="-122"/>
                <a:ea typeface="Microsoft YaHei Light" charset="-122"/>
                <a:cs typeface="Microsoft YaHei Light" charset="-122"/>
              </a:rPr>
              <a:t>python</a:t>
            </a:r>
            <a:r>
              <a:rPr lang="zh-CN" altLang="en-US" sz="1600" dirty="0">
                <a:latin typeface="Microsoft YaHei Light" charset="-122"/>
                <a:ea typeface="Microsoft YaHei Light" charset="-122"/>
                <a:cs typeface="Microsoft YaHei Light" charset="-122"/>
              </a:rPr>
              <a:t>在学，</a:t>
            </a:r>
            <a:r>
              <a:rPr lang="en-US" altLang="zh-CN" sz="1600" dirty="0">
                <a:latin typeface="Microsoft YaHei Light" charset="-122"/>
                <a:ea typeface="Microsoft YaHei Light" charset="-122"/>
                <a:cs typeface="Microsoft YaHei Light" charset="-122"/>
              </a:rPr>
              <a:t>JS</a:t>
            </a:r>
            <a:r>
              <a:rPr lang="zh-CN" altLang="en-US" sz="1600" dirty="0">
                <a:latin typeface="Microsoft YaHei Light" charset="-122"/>
                <a:ea typeface="Microsoft YaHei Light" charset="-122"/>
                <a:cs typeface="Microsoft YaHei Light" charset="-122"/>
              </a:rPr>
              <a:t>在学，所以可以尝试该项目的开发。</a:t>
            </a:r>
          </a:p>
          <a:p>
            <a:pPr>
              <a:lnSpc>
                <a:spcPct val="150%"/>
              </a:lnSpc>
            </a:pPr>
            <a:r>
              <a:rPr lang="zh-CN" altLang="en-US" b="1" dirty="0">
                <a:latin typeface="Microsoft YaHei Light" charset="-122"/>
                <a:ea typeface="Microsoft YaHei Light" charset="-122"/>
                <a:cs typeface="Microsoft YaHei Light" charset="-122"/>
              </a:rPr>
              <a:t>软件资源</a:t>
            </a:r>
          </a:p>
          <a:p>
            <a:pPr>
              <a:lnSpc>
                <a:spcPct val="150%"/>
              </a:lnSpc>
            </a:pPr>
            <a:r>
              <a:rPr lang="en-US" altLang="zh-CN" sz="1600" dirty="0">
                <a:latin typeface="Microsoft YaHei Light" charset="-122"/>
                <a:ea typeface="Microsoft YaHei Light" charset="-122"/>
                <a:cs typeface="Microsoft YaHei Light" charset="-122"/>
              </a:rPr>
              <a:t>	</a:t>
            </a:r>
            <a:r>
              <a:rPr lang="zh-CN" altLang="en-US" sz="1600" dirty="0">
                <a:latin typeface="Microsoft YaHei Light" charset="-122"/>
                <a:ea typeface="Microsoft YaHei Light" charset="-122"/>
                <a:cs typeface="Microsoft YaHei Light" charset="-122"/>
              </a:rPr>
              <a:t>服务器系统平台 ：</a:t>
            </a:r>
            <a:r>
              <a:rPr lang="en-US" altLang="zh-CN" sz="1600" dirty="0">
                <a:latin typeface="Microsoft YaHei Light" charset="-122"/>
                <a:ea typeface="Microsoft YaHei Light" charset="-122"/>
                <a:cs typeface="Microsoft YaHei Light" charset="-122"/>
              </a:rPr>
              <a:t>Windows7</a:t>
            </a:r>
            <a:r>
              <a:rPr lang="zh-CN" altLang="en-US" sz="1600" dirty="0">
                <a:latin typeface="Microsoft YaHei Light" charset="-122"/>
                <a:ea typeface="Microsoft YaHei Light" charset="-122"/>
                <a:cs typeface="Microsoft YaHei Light" charset="-122"/>
              </a:rPr>
              <a:t>后</a:t>
            </a:r>
            <a:r>
              <a:rPr lang="en-US" altLang="zh-CN" sz="1600" dirty="0">
                <a:latin typeface="Microsoft YaHei Light" charset="-122"/>
                <a:ea typeface="Microsoft YaHei Light" charset="-122"/>
                <a:cs typeface="Microsoft YaHei Light" charset="-122"/>
              </a:rPr>
              <a:t>/Linux5</a:t>
            </a:r>
            <a:endParaRPr lang="zh-CN" altLang="en-US" sz="1600" dirty="0">
              <a:latin typeface="Microsoft YaHei Light" charset="-122"/>
              <a:ea typeface="Microsoft YaHei Light" charset="-122"/>
              <a:cs typeface="Microsoft YaHei Light" charset="-122"/>
            </a:endParaRPr>
          </a:p>
          <a:p>
            <a:pPr>
              <a:lnSpc>
                <a:spcPct val="150%"/>
              </a:lnSpc>
            </a:pPr>
            <a:r>
              <a:rPr lang="en-US" altLang="zh-CN" sz="1600" dirty="0">
                <a:latin typeface="Microsoft YaHei Light" charset="-122"/>
                <a:ea typeface="Microsoft YaHei Light" charset="-122"/>
                <a:cs typeface="Microsoft YaHei Light" charset="-122"/>
              </a:rPr>
              <a:t>	</a:t>
            </a:r>
            <a:r>
              <a:rPr lang="zh-CN" altLang="en-US" sz="1600" dirty="0">
                <a:latin typeface="Microsoft YaHei Light" charset="-122"/>
                <a:ea typeface="Microsoft YaHei Light" charset="-122"/>
                <a:cs typeface="Microsoft YaHei Light" charset="-122"/>
              </a:rPr>
              <a:t>客户端硬件要求：支持</a:t>
            </a:r>
            <a:r>
              <a:rPr lang="en-US" altLang="zh-CN" sz="1600" dirty="0">
                <a:latin typeface="Microsoft YaHei Light" charset="-122"/>
                <a:ea typeface="Microsoft YaHei Light" charset="-122"/>
                <a:cs typeface="Microsoft YaHei Light" charset="-122"/>
              </a:rPr>
              <a:t>android </a:t>
            </a:r>
            <a:r>
              <a:rPr lang="zh-CN" altLang="en-US" sz="1600" dirty="0">
                <a:latin typeface="Microsoft YaHei Light" charset="-122"/>
                <a:ea typeface="Microsoft YaHei Light" charset="-122"/>
                <a:cs typeface="Microsoft YaHei Light" charset="-122"/>
              </a:rPr>
              <a:t>操作系统的嵌入式平台，支持</a:t>
            </a:r>
            <a:r>
              <a:rPr lang="en-US" altLang="zh-CN" sz="1600" dirty="0" err="1">
                <a:latin typeface="Microsoft YaHei Light" charset="-122"/>
                <a:ea typeface="Microsoft YaHei Light" charset="-122"/>
                <a:cs typeface="Microsoft YaHei Light" charset="-122"/>
              </a:rPr>
              <a:t>wifi</a:t>
            </a:r>
            <a:r>
              <a:rPr lang="en-US" altLang="zh-CN" sz="1600" dirty="0">
                <a:latin typeface="Microsoft YaHei Light" charset="-122"/>
                <a:ea typeface="Microsoft YaHei Light" charset="-122"/>
                <a:cs typeface="Microsoft YaHei Light" charset="-122"/>
              </a:rPr>
              <a:t> 	</a:t>
            </a:r>
            <a:r>
              <a:rPr lang="zh-CN" altLang="en-US" sz="1600" dirty="0">
                <a:latin typeface="Microsoft YaHei Light" charset="-122"/>
                <a:ea typeface="Microsoft YaHei Light" charset="-122"/>
                <a:cs typeface="Microsoft YaHei Light" charset="-122"/>
              </a:rPr>
              <a:t>功能，带触摸屏功能</a:t>
            </a:r>
            <a:endParaRPr lang="en-US" altLang="zh-CN" sz="1600" dirty="0">
              <a:latin typeface="Microsoft YaHei Light" charset="-122"/>
              <a:ea typeface="Microsoft YaHei Light" charset="-122"/>
              <a:cs typeface="Microsoft YaHei Light" charset="-122"/>
            </a:endParaRPr>
          </a:p>
          <a:p>
            <a:pPr>
              <a:lnSpc>
                <a:spcPct val="150%"/>
              </a:lnSpc>
            </a:pPr>
            <a:r>
              <a:rPr lang="zh-CN" altLang="en-US" b="1" dirty="0">
                <a:latin typeface="Microsoft YaHei Light" charset="-122"/>
                <a:ea typeface="Microsoft YaHei Light" charset="-122"/>
                <a:cs typeface="Microsoft YaHei Light" charset="-122"/>
              </a:rPr>
              <a:t>时间资源</a:t>
            </a:r>
          </a:p>
          <a:p>
            <a:pPr>
              <a:lnSpc>
                <a:spcPct val="150%"/>
              </a:lnSpc>
            </a:pPr>
            <a:r>
              <a:rPr lang="en-US" altLang="zh-CN" sz="1600" dirty="0">
                <a:latin typeface="Microsoft YaHei Light" charset="-122"/>
                <a:ea typeface="Microsoft YaHei Light" charset="-122"/>
                <a:cs typeface="Microsoft YaHei Light" charset="-122"/>
              </a:rPr>
              <a:t>	</a:t>
            </a:r>
            <a:r>
              <a:rPr lang="zh-CN" altLang="en-US" sz="1600" dirty="0">
                <a:latin typeface="Microsoft YaHei Light" charset="-122"/>
                <a:ea typeface="Microsoft YaHei Light" charset="-122"/>
                <a:cs typeface="Microsoft YaHei Light" charset="-122"/>
              </a:rPr>
              <a:t>预计项目开发、研究，与产品测试，市场推广所需时间为三个月。</a:t>
            </a:r>
          </a:p>
        </p:txBody>
      </p:sp>
    </p:spTree>
    <p:extLst>
      <p:ext uri="{BB962C8B-B14F-4D97-AF65-F5344CB8AC3E}">
        <p14:creationId xmlns:p14="http://schemas.microsoft.com/office/powerpoint/2010/main" val="86934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1CF60CB-F9A9-4ABF-B46E-AC7FBEE9D887}"/>
              </a:ext>
            </a:extLst>
          </p:cNvPr>
          <p:cNvSpPr/>
          <p:nvPr/>
        </p:nvSpPr>
        <p:spPr>
          <a:xfrm>
            <a:off x="3033968" y="1251644"/>
            <a:ext cx="146706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社会可行性</a:t>
            </a:r>
          </a:p>
        </p:txBody>
      </p:sp>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项目的可行性分析</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Feasibility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3" name="矩形 2">
            <a:extLst>
              <a:ext uri="{FF2B5EF4-FFF2-40B4-BE49-F238E27FC236}">
                <a16:creationId xmlns:a16="http://schemas.microsoft.com/office/drawing/2014/main" id="{59B4A2BC-18DC-412E-A6F8-8D1C57E5B289}"/>
              </a:ext>
            </a:extLst>
          </p:cNvPr>
          <p:cNvSpPr/>
          <p:nvPr/>
        </p:nvSpPr>
        <p:spPr>
          <a:xfrm>
            <a:off x="2592729" y="1745305"/>
            <a:ext cx="6235146" cy="4770537"/>
          </a:xfrm>
          <a:prstGeom prst="rect">
            <a:avLst/>
          </a:prstGeom>
        </p:spPr>
        <p:txBody>
          <a:bodyPr wrap="square">
            <a:spAutoFit/>
          </a:bodyPr>
          <a:lstStyle/>
          <a:p>
            <a:r>
              <a:rPr lang="zh-CN" altLang="en-US" sz="1600" b="1" dirty="0">
                <a:latin typeface="Microsoft YaHei Light" panose="020B0502040204020203" pitchFamily="34" charset="-122"/>
                <a:ea typeface="Microsoft YaHei Light" panose="020B0502040204020203" pitchFamily="34" charset="-122"/>
              </a:rPr>
              <a:t>法律可行性</a:t>
            </a:r>
          </a:p>
          <a:p>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该产品没有侵权或者抄袭等违法情况，也没有被申请过专利，</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故可行。</a:t>
            </a:r>
          </a:p>
          <a:p>
            <a:r>
              <a:rPr lang="zh-CN" altLang="en-US" sz="1600" b="1" dirty="0">
                <a:latin typeface="Microsoft YaHei Light" panose="020B0502040204020203" pitchFamily="34" charset="-122"/>
                <a:ea typeface="Microsoft YaHei Light" panose="020B0502040204020203" pitchFamily="34" charset="-122"/>
              </a:rPr>
              <a:t>政策可行性</a:t>
            </a:r>
          </a:p>
          <a:p>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无国家政策限制，也无地方政府（或其它机构）的限制。</a:t>
            </a:r>
          </a:p>
          <a:p>
            <a:r>
              <a:rPr lang="zh-CN" altLang="en-US" sz="1600" b="1" dirty="0">
                <a:latin typeface="Microsoft YaHei Light" panose="020B0502040204020203" pitchFamily="34" charset="-122"/>
                <a:ea typeface="Microsoft YaHei Light" panose="020B0502040204020203" pitchFamily="34" charset="-122"/>
              </a:rPr>
              <a:t>使用可行性</a:t>
            </a:r>
          </a:p>
          <a:p>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对于客户端的使用会涉及到各种类型的人群，虽然</a:t>
            </a:r>
            <a:r>
              <a:rPr lang="en-US" altLang="zh-CN" sz="1600" dirty="0">
                <a:latin typeface="Microsoft YaHei Light" panose="020B0502040204020203" pitchFamily="34" charset="-122"/>
                <a:ea typeface="Microsoft YaHei Light" panose="020B0502040204020203" pitchFamily="34" charset="-122"/>
              </a:rPr>
              <a:t>android </a:t>
            </a:r>
            <a:r>
              <a:rPr lang="zh-CN" altLang="en-US" sz="1600" dirty="0">
                <a:latin typeface="Microsoft YaHei Light" panose="020B0502040204020203" pitchFamily="34" charset="-122"/>
                <a:ea typeface="Microsoft YaHei Light" panose="020B0502040204020203" pitchFamily="34" charset="-122"/>
              </a:rPr>
              <a:t>操</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作系统刚刚退出不久尚未在国内普及，对部分人群可能会比较</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生疏，但是凭借其简洁明了的</a:t>
            </a:r>
            <a:r>
              <a:rPr lang="en-US" altLang="zh-CN" sz="1600" dirty="0">
                <a:latin typeface="Microsoft YaHei Light" panose="020B0502040204020203" pitchFamily="34" charset="-122"/>
                <a:ea typeface="Microsoft YaHei Light" panose="020B0502040204020203" pitchFamily="34" charset="-122"/>
              </a:rPr>
              <a:t>UI </a:t>
            </a:r>
            <a:r>
              <a:rPr lang="zh-CN" altLang="en-US" sz="1600" dirty="0">
                <a:latin typeface="Microsoft YaHei Light" panose="020B0502040204020203" pitchFamily="34" charset="-122"/>
                <a:ea typeface="Microsoft YaHei Light" panose="020B0502040204020203" pitchFamily="34" charset="-122"/>
              </a:rPr>
              <a:t>和快捷的操作特性，并不要求</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用户对其特别的熟悉，因此可以做到让使用方法简单易懂，操</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作方法尽量浅显明了，使用户能够在短时间内借助简易的说明</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快速上手。为了提高系统的实用性，要求具有较强的可靠性和</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较大的吞吐量。</a:t>
            </a:r>
          </a:p>
          <a:p>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对于服务端的操作人员，由于软件设计的提供给操作人员的接</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口仅仅会涉及到简单的文件新建、修改、复制、删除等操作，</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因此仅仅需要操作人员熟悉简单的电脑操作即可，不需要专门</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进行培训。</a:t>
            </a:r>
          </a:p>
          <a:p>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该产品操作简单快捷，功能大部分齐全，可以满足用户的基本</a:t>
            </a:r>
            <a:r>
              <a:rPr lang="en-US" altLang="zh-CN" sz="1600" dirty="0">
                <a:latin typeface="Microsoft YaHei Light" panose="020B0502040204020203" pitchFamily="34" charset="-122"/>
                <a:ea typeface="Microsoft YaHei Light" panose="020B0502040204020203" pitchFamily="34" charset="-122"/>
              </a:rPr>
              <a:t>	</a:t>
            </a:r>
            <a:r>
              <a:rPr lang="zh-CN" altLang="en-US" sz="1600" dirty="0">
                <a:latin typeface="Microsoft YaHei Light" panose="020B0502040204020203" pitchFamily="34" charset="-122"/>
                <a:ea typeface="Microsoft YaHei Light" panose="020B0502040204020203" pitchFamily="34" charset="-122"/>
              </a:rPr>
              <a:t>需求，而且通俗易学，故可以使用该产品。</a:t>
            </a:r>
          </a:p>
        </p:txBody>
      </p:sp>
    </p:spTree>
    <p:extLst>
      <p:ext uri="{BB962C8B-B14F-4D97-AF65-F5344CB8AC3E}">
        <p14:creationId xmlns:p14="http://schemas.microsoft.com/office/powerpoint/2010/main" val="304598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项目的可行性分析</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Feasibility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3033968" y="1779687"/>
            <a:ext cx="5827003" cy="4524315"/>
          </a:xfrm>
          <a:prstGeom prst="rect">
            <a:avLst/>
          </a:prstGeom>
        </p:spPr>
        <p:txBody>
          <a:bodyPr wrap="square">
            <a:spAutoFit/>
          </a:bodyPr>
          <a:lstStyle/>
          <a:p>
            <a:pPr>
              <a:lnSpc>
                <a:spcPct val="150%"/>
              </a:lnSpc>
            </a:pPr>
            <a:r>
              <a:rPr lang="zh-CN" altLang="zh-CN" sz="1600" dirty="0">
                <a:latin typeface="Microsoft YaHei Light" charset="-122"/>
                <a:ea typeface="Microsoft YaHei Light" charset="-122"/>
                <a:cs typeface="Microsoft YaHei Light" charset="-122"/>
              </a:rPr>
              <a:t>（</a:t>
            </a:r>
            <a:r>
              <a:rPr lang="en-US" altLang="zh-CN" sz="1600" dirty="0">
                <a:latin typeface="Microsoft YaHei Light" charset="-122"/>
                <a:ea typeface="Microsoft YaHei Light" charset="-122"/>
                <a:cs typeface="Microsoft YaHei Light" charset="-122"/>
              </a:rPr>
              <a:t>2</a:t>
            </a:r>
            <a:r>
              <a:rPr lang="zh-CN" altLang="zh-CN" sz="1600" dirty="0">
                <a:latin typeface="Microsoft YaHei Light" charset="-122"/>
                <a:ea typeface="Microsoft YaHei Light" charset="-122"/>
                <a:cs typeface="Microsoft YaHei Light" charset="-122"/>
              </a:rPr>
              <a:t>）技术难点</a:t>
            </a:r>
            <a:endParaRPr lang="zh-CN" altLang="zh-CN" sz="1600" u="sng" dirty="0">
              <a:latin typeface="Microsoft YaHei Light" charset="-122"/>
              <a:ea typeface="Microsoft YaHei Light" charset="-122"/>
              <a:cs typeface="Microsoft YaHei Light" charset="-122"/>
            </a:endParaRPr>
          </a:p>
          <a:p>
            <a:pPr>
              <a:lnSpc>
                <a:spcPct val="150%"/>
              </a:lnSpc>
            </a:pPr>
            <a:r>
              <a:rPr lang="zh-CN" altLang="zh-CN" sz="1600" dirty="0">
                <a:latin typeface="Microsoft YaHei Light" charset="-122"/>
                <a:ea typeface="Microsoft YaHei Light" charset="-122"/>
                <a:cs typeface="Microsoft YaHei Light" charset="-122"/>
              </a:rPr>
              <a:t>Ⅰ</a:t>
            </a:r>
            <a:r>
              <a:rPr lang="en-US" altLang="zh-CN" sz="1600" dirty="0">
                <a:latin typeface="Microsoft YaHei Light" charset="-122"/>
                <a:ea typeface="Microsoft YaHei Light" charset="-122"/>
                <a:cs typeface="Microsoft YaHei Light" charset="-122"/>
              </a:rPr>
              <a:t>.</a:t>
            </a:r>
            <a:r>
              <a:rPr lang="zh-CN" altLang="zh-CN" sz="1600" dirty="0">
                <a:latin typeface="Microsoft YaHei Light" charset="-122"/>
                <a:ea typeface="Microsoft YaHei Light" charset="-122"/>
                <a:cs typeface="Microsoft YaHei Light" charset="-122"/>
              </a:rPr>
              <a:t>用</a:t>
            </a:r>
            <a:r>
              <a:rPr lang="en-US" altLang="zh-CN" sz="1600" dirty="0">
                <a:latin typeface="Microsoft YaHei Light" charset="-122"/>
                <a:ea typeface="Microsoft YaHei Light" charset="-122"/>
                <a:cs typeface="Microsoft YaHei Light" charset="-122"/>
              </a:rPr>
              <a:t>Python</a:t>
            </a:r>
            <a:r>
              <a:rPr lang="zh-CN" altLang="zh-CN" sz="1600" dirty="0">
                <a:latin typeface="Microsoft YaHei Light" charset="-122"/>
                <a:ea typeface="Microsoft YaHei Light" charset="-122"/>
                <a:cs typeface="Microsoft YaHei Light" charset="-122"/>
              </a:rPr>
              <a:t>实现一个大数据搜索引擎；</a:t>
            </a:r>
            <a:endParaRPr lang="zh-CN" altLang="zh-CN" sz="1600" u="sng" dirty="0">
              <a:latin typeface="Microsoft YaHei Light" charset="-122"/>
              <a:ea typeface="Microsoft YaHei Light" charset="-122"/>
              <a:cs typeface="Microsoft YaHei Light" charset="-122"/>
            </a:endParaRPr>
          </a:p>
          <a:p>
            <a:pPr>
              <a:lnSpc>
                <a:spcPct val="150%"/>
              </a:lnSpc>
            </a:pPr>
            <a:r>
              <a:rPr lang="zh-CN" altLang="zh-CN" sz="1600" dirty="0">
                <a:latin typeface="Microsoft YaHei Light" charset="-122"/>
                <a:ea typeface="Microsoft YaHei Light" charset="-122"/>
                <a:cs typeface="Microsoft YaHei Light" charset="-122"/>
              </a:rPr>
              <a:t>Ⅱ</a:t>
            </a:r>
            <a:r>
              <a:rPr lang="en-US" altLang="zh-CN" sz="1600" dirty="0">
                <a:latin typeface="Microsoft YaHei Light" charset="-122"/>
                <a:ea typeface="Microsoft YaHei Light" charset="-122"/>
                <a:cs typeface="Microsoft YaHei Light" charset="-122"/>
              </a:rPr>
              <a:t>.</a:t>
            </a:r>
            <a:r>
              <a:rPr lang="zh-CN" altLang="zh-CN" sz="1600" dirty="0">
                <a:latin typeface="Microsoft YaHei Light" charset="-122"/>
                <a:ea typeface="Microsoft YaHei Light" charset="-122"/>
                <a:cs typeface="Microsoft YaHei Light" charset="-122"/>
              </a:rPr>
              <a:t>用</a:t>
            </a:r>
            <a:r>
              <a:rPr lang="en-US" altLang="zh-CN" sz="1600" dirty="0">
                <a:latin typeface="Microsoft YaHei Light" charset="-122"/>
                <a:ea typeface="Microsoft YaHei Light" charset="-122"/>
                <a:cs typeface="Microsoft YaHei Light" charset="-122"/>
              </a:rPr>
              <a:t>python</a:t>
            </a:r>
            <a:r>
              <a:rPr lang="zh-CN" altLang="zh-CN" sz="1600" dirty="0">
                <a:latin typeface="Microsoft YaHei Light" charset="-122"/>
                <a:ea typeface="Microsoft YaHei Light" charset="-122"/>
                <a:cs typeface="Microsoft YaHei Light" charset="-122"/>
              </a:rPr>
              <a:t>爬虫爬取指定用户微博图片及内容，并进行微博分类及使用习惯分析，生成可视化图表；</a:t>
            </a:r>
            <a:endParaRPr lang="zh-CN" altLang="zh-CN" sz="1600" u="sng" dirty="0">
              <a:latin typeface="Microsoft YaHei Light" charset="-122"/>
              <a:ea typeface="Microsoft YaHei Light" charset="-122"/>
              <a:cs typeface="Microsoft YaHei Light" charset="-122"/>
            </a:endParaRPr>
          </a:p>
          <a:p>
            <a:pPr>
              <a:lnSpc>
                <a:spcPct val="150%"/>
              </a:lnSpc>
            </a:pPr>
            <a:r>
              <a:rPr lang="zh-CN" altLang="zh-CN" sz="1600" dirty="0">
                <a:latin typeface="Microsoft YaHei Light" charset="-122"/>
                <a:ea typeface="Microsoft YaHei Light" charset="-122"/>
                <a:cs typeface="Microsoft YaHei Light" charset="-122"/>
              </a:rPr>
              <a:t>Ⅲ</a:t>
            </a:r>
            <a:r>
              <a:rPr lang="en-US" altLang="zh-CN" sz="1600" dirty="0">
                <a:latin typeface="Microsoft YaHei Light" charset="-122"/>
                <a:ea typeface="Microsoft YaHei Light" charset="-122"/>
                <a:cs typeface="Microsoft YaHei Light" charset="-122"/>
              </a:rPr>
              <a:t>.</a:t>
            </a:r>
            <a:r>
              <a:rPr lang="zh-CN" altLang="zh-CN" sz="1600" dirty="0">
                <a:latin typeface="Microsoft YaHei Light" charset="-122"/>
                <a:ea typeface="Microsoft YaHei Light" charset="-122"/>
                <a:cs typeface="Microsoft YaHei Light" charset="-122"/>
              </a:rPr>
              <a:t>用</a:t>
            </a:r>
            <a:r>
              <a:rPr lang="en-US" altLang="zh-CN" sz="1600" dirty="0">
                <a:latin typeface="Microsoft YaHei Light" charset="-122"/>
                <a:ea typeface="Microsoft YaHei Light" charset="-122"/>
                <a:cs typeface="Microsoft YaHei Light" charset="-122"/>
              </a:rPr>
              <a:t>python</a:t>
            </a:r>
            <a:r>
              <a:rPr lang="zh-CN" altLang="zh-CN" sz="1600" dirty="0">
                <a:latin typeface="Microsoft YaHei Light" charset="-122"/>
                <a:ea typeface="Microsoft YaHei Light" charset="-122"/>
                <a:cs typeface="Microsoft YaHei Light" charset="-122"/>
              </a:rPr>
              <a:t>爬虫获取热门微博评论并进行情感分析；</a:t>
            </a:r>
            <a:endParaRPr lang="zh-CN" altLang="zh-CN" sz="1600" u="sng" dirty="0">
              <a:latin typeface="Microsoft YaHei Light" charset="-122"/>
              <a:ea typeface="Microsoft YaHei Light" charset="-122"/>
              <a:cs typeface="Microsoft YaHei Light" charset="-122"/>
            </a:endParaRPr>
          </a:p>
          <a:p>
            <a:pPr>
              <a:lnSpc>
                <a:spcPct val="150%"/>
              </a:lnSpc>
            </a:pPr>
            <a:r>
              <a:rPr lang="zh-CN" altLang="zh-CN" sz="1600" dirty="0">
                <a:latin typeface="Microsoft YaHei Light" charset="-122"/>
                <a:ea typeface="Microsoft YaHei Light" charset="-122"/>
                <a:cs typeface="Microsoft YaHei Light" charset="-122"/>
              </a:rPr>
              <a:t>Ⅳ</a:t>
            </a:r>
            <a:r>
              <a:rPr lang="en-US" altLang="zh-CN" sz="1600" dirty="0">
                <a:latin typeface="Microsoft YaHei Light" charset="-122"/>
                <a:ea typeface="Microsoft YaHei Light" charset="-122"/>
                <a:cs typeface="Microsoft YaHei Light" charset="-122"/>
              </a:rPr>
              <a:t>.</a:t>
            </a:r>
            <a:r>
              <a:rPr lang="zh-CN" altLang="zh-CN" sz="1600" dirty="0">
                <a:latin typeface="Microsoft YaHei Light" charset="-122"/>
                <a:ea typeface="Microsoft YaHei Light" charset="-122"/>
                <a:cs typeface="Microsoft YaHei Light" charset="-122"/>
              </a:rPr>
              <a:t>用</a:t>
            </a:r>
            <a:r>
              <a:rPr lang="en-US" altLang="zh-CN" sz="1600" dirty="0">
                <a:latin typeface="Microsoft YaHei Light" charset="-122"/>
                <a:ea typeface="Microsoft YaHei Light" charset="-122"/>
                <a:cs typeface="Microsoft YaHei Light" charset="-122"/>
              </a:rPr>
              <a:t>python</a:t>
            </a:r>
            <a:r>
              <a:rPr lang="zh-CN" altLang="zh-CN" sz="1600" dirty="0">
                <a:latin typeface="Microsoft YaHei Light" charset="-122"/>
                <a:ea typeface="Microsoft YaHei Light" charset="-122"/>
                <a:cs typeface="Microsoft YaHei Light" charset="-122"/>
              </a:rPr>
              <a:t>在大量数据中根据条件筛选数据；</a:t>
            </a:r>
            <a:endParaRPr lang="zh-CN" altLang="zh-CN" sz="1600" u="sng" dirty="0">
              <a:latin typeface="Microsoft YaHei Light" charset="-122"/>
              <a:ea typeface="Microsoft YaHei Light" charset="-122"/>
              <a:cs typeface="Microsoft YaHei Light" charset="-122"/>
            </a:endParaRPr>
          </a:p>
          <a:p>
            <a:pPr>
              <a:lnSpc>
                <a:spcPct val="150%"/>
              </a:lnSpc>
            </a:pPr>
            <a:r>
              <a:rPr lang="zh-CN" altLang="zh-CN" sz="1600" dirty="0">
                <a:latin typeface="Microsoft YaHei Light" charset="-122"/>
                <a:ea typeface="Microsoft YaHei Light" charset="-122"/>
                <a:cs typeface="Microsoft YaHei Light" charset="-122"/>
              </a:rPr>
              <a:t>Ⅴ</a:t>
            </a:r>
            <a:r>
              <a:rPr lang="en-US" altLang="zh-CN" sz="1600" dirty="0">
                <a:latin typeface="Microsoft YaHei Light" charset="-122"/>
                <a:ea typeface="Microsoft YaHei Light" charset="-122"/>
                <a:cs typeface="Microsoft YaHei Light" charset="-122"/>
              </a:rPr>
              <a:t>.App</a:t>
            </a:r>
            <a:r>
              <a:rPr lang="zh-CN" altLang="zh-CN" sz="1600" dirty="0">
                <a:latin typeface="Microsoft YaHei Light" charset="-122"/>
                <a:ea typeface="Microsoft YaHei Light" charset="-122"/>
                <a:cs typeface="Microsoft YaHei Light" charset="-122"/>
              </a:rPr>
              <a:t>兼容性问题；</a:t>
            </a:r>
            <a:endParaRPr lang="zh-CN" altLang="zh-CN" sz="1600" u="sng" dirty="0">
              <a:latin typeface="Microsoft YaHei Light" charset="-122"/>
              <a:ea typeface="Microsoft YaHei Light" charset="-122"/>
              <a:cs typeface="Microsoft YaHei Light" charset="-122"/>
            </a:endParaRPr>
          </a:p>
          <a:p>
            <a:pPr>
              <a:lnSpc>
                <a:spcPct val="150%"/>
              </a:lnSpc>
            </a:pPr>
            <a:r>
              <a:rPr lang="zh-CN" altLang="zh-CN" sz="1600" dirty="0">
                <a:latin typeface="Microsoft YaHei Light" charset="-122"/>
                <a:ea typeface="Microsoft YaHei Light" charset="-122"/>
                <a:cs typeface="Microsoft YaHei Light" charset="-122"/>
              </a:rPr>
              <a:t>Ⅵ</a:t>
            </a:r>
            <a:r>
              <a:rPr lang="en-US" altLang="zh-CN" sz="1600" dirty="0">
                <a:latin typeface="Microsoft YaHei Light" charset="-122"/>
                <a:ea typeface="Microsoft YaHei Light" charset="-122"/>
                <a:cs typeface="Microsoft YaHei Light" charset="-122"/>
              </a:rPr>
              <a:t>.</a:t>
            </a:r>
            <a:r>
              <a:rPr lang="zh-CN" altLang="zh-CN" sz="1600" dirty="0">
                <a:latin typeface="Microsoft YaHei Light" charset="-122"/>
                <a:ea typeface="Microsoft YaHei Light" charset="-122"/>
                <a:cs typeface="Microsoft YaHei Light" charset="-122"/>
              </a:rPr>
              <a:t>前端设计和多平台账号打通；</a:t>
            </a:r>
            <a:endParaRPr lang="zh-CN" altLang="zh-CN" sz="1600" u="sng" dirty="0">
              <a:latin typeface="Microsoft YaHei Light" charset="-122"/>
              <a:ea typeface="Microsoft YaHei Light" charset="-122"/>
              <a:cs typeface="Microsoft YaHei Light" charset="-122"/>
            </a:endParaRPr>
          </a:p>
          <a:p>
            <a:pPr>
              <a:lnSpc>
                <a:spcPct val="150%"/>
              </a:lnSpc>
            </a:pPr>
            <a:r>
              <a:rPr lang="zh-CN" altLang="zh-CN" sz="1600" dirty="0">
                <a:latin typeface="Microsoft YaHei Light" charset="-122"/>
                <a:ea typeface="Microsoft YaHei Light" charset="-122"/>
                <a:cs typeface="Microsoft YaHei Light" charset="-122"/>
              </a:rPr>
              <a:t>Ⅶ</a:t>
            </a:r>
            <a:r>
              <a:rPr lang="en-US" altLang="zh-CN" sz="1600" dirty="0">
                <a:latin typeface="Microsoft YaHei Light" charset="-122"/>
                <a:ea typeface="Microsoft YaHei Light" charset="-122"/>
                <a:cs typeface="Microsoft YaHei Light" charset="-122"/>
              </a:rPr>
              <a:t>.</a:t>
            </a:r>
            <a:r>
              <a:rPr lang="zh-CN" altLang="zh-CN" sz="1600" dirty="0">
                <a:latin typeface="Microsoft YaHei Light" charset="-122"/>
                <a:ea typeface="Microsoft YaHei Light" charset="-122"/>
                <a:cs typeface="Microsoft YaHei Light" charset="-122"/>
              </a:rPr>
              <a:t>分别嵌入新浪微博、微信做第三方授权登录获取到头像、昵称等信息、账号绑定及解绑；</a:t>
            </a:r>
            <a:endParaRPr lang="zh-CN" altLang="zh-CN" sz="1600" u="sng" dirty="0">
              <a:latin typeface="Microsoft YaHei Light" charset="-122"/>
              <a:ea typeface="Microsoft YaHei Light" charset="-122"/>
              <a:cs typeface="Microsoft YaHei Light" charset="-122"/>
            </a:endParaRPr>
          </a:p>
          <a:p>
            <a:pPr>
              <a:lnSpc>
                <a:spcPct val="150%"/>
              </a:lnSpc>
            </a:pPr>
            <a:r>
              <a:rPr lang="zh-CN" altLang="zh-CN" sz="1600" dirty="0">
                <a:latin typeface="Microsoft YaHei Light" charset="-122"/>
                <a:ea typeface="Microsoft YaHei Light" charset="-122"/>
                <a:cs typeface="Microsoft YaHei Light" charset="-122"/>
              </a:rPr>
              <a:t>Ⅷ</a:t>
            </a:r>
            <a:r>
              <a:rPr lang="en-US" altLang="zh-CN" sz="1600" dirty="0">
                <a:latin typeface="Microsoft YaHei Light" charset="-122"/>
                <a:ea typeface="Microsoft YaHei Light" charset="-122"/>
                <a:cs typeface="Microsoft YaHei Light" charset="-122"/>
              </a:rPr>
              <a:t>.JS</a:t>
            </a:r>
            <a:r>
              <a:rPr lang="zh-CN" altLang="zh-CN" sz="1600" dirty="0">
                <a:latin typeface="Microsoft YaHei Light" charset="-122"/>
                <a:ea typeface="Microsoft YaHei Light" charset="-122"/>
                <a:cs typeface="Microsoft YaHei Light" charset="-122"/>
              </a:rPr>
              <a:t>实现可缩放、拖动、关闭和最小化的浮动窗口；</a:t>
            </a:r>
            <a:endParaRPr lang="zh-CN" altLang="zh-CN" sz="1600" u="sng" dirty="0">
              <a:latin typeface="Microsoft YaHei Light" charset="-122"/>
              <a:ea typeface="Microsoft YaHei Light" charset="-122"/>
              <a:cs typeface="Microsoft YaHei Light" charset="-122"/>
            </a:endParaRPr>
          </a:p>
          <a:p>
            <a:pPr>
              <a:lnSpc>
                <a:spcPct val="150%"/>
              </a:lnSpc>
            </a:pPr>
            <a:r>
              <a:rPr lang="zh-CN" altLang="zh-CN" sz="1600" dirty="0">
                <a:latin typeface="Microsoft YaHei Light" charset="-122"/>
                <a:ea typeface="Microsoft YaHei Light" charset="-122"/>
                <a:cs typeface="Microsoft YaHei Light" charset="-122"/>
              </a:rPr>
              <a:t>Ⅸ</a:t>
            </a:r>
            <a:r>
              <a:rPr lang="en-US" altLang="zh-CN" sz="1600" dirty="0">
                <a:latin typeface="Microsoft YaHei Light" charset="-122"/>
                <a:ea typeface="Microsoft YaHei Light" charset="-122"/>
                <a:cs typeface="Microsoft YaHei Light" charset="-122"/>
              </a:rPr>
              <a:t>.</a:t>
            </a:r>
            <a:r>
              <a:rPr lang="zh-CN" altLang="zh-CN" sz="1600" dirty="0">
                <a:latin typeface="Microsoft YaHei Light" charset="-122"/>
                <a:ea typeface="Microsoft YaHei Light" charset="-122"/>
                <a:cs typeface="Microsoft YaHei Light" charset="-122"/>
              </a:rPr>
              <a:t>搜索消息以弹窗形式呈现的功能。</a:t>
            </a:r>
            <a:endParaRPr lang="zh-CN" altLang="zh-CN" sz="1600" u="sng" dirty="0">
              <a:latin typeface="Microsoft YaHei Light" charset="-122"/>
              <a:ea typeface="Microsoft YaHei Light" charset="-122"/>
              <a:cs typeface="Microsoft YaHei Light" charset="-122"/>
            </a:endParaRPr>
          </a:p>
        </p:txBody>
      </p:sp>
      <p:sp>
        <p:nvSpPr>
          <p:cNvPr id="8" name="矩形 7">
            <a:extLst>
              <a:ext uri="{FF2B5EF4-FFF2-40B4-BE49-F238E27FC236}">
                <a16:creationId xmlns:a16="http://schemas.microsoft.com/office/drawing/2014/main" id="{91CF60CB-F9A9-4ABF-B46E-AC7FBEE9D887}"/>
              </a:ext>
            </a:extLst>
          </p:cNvPr>
          <p:cNvSpPr/>
          <p:nvPr/>
        </p:nvSpPr>
        <p:spPr>
          <a:xfrm>
            <a:off x="3033968" y="1251644"/>
            <a:ext cx="172354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项目开发难点</a:t>
            </a:r>
          </a:p>
        </p:txBody>
      </p:sp>
    </p:spTree>
    <p:extLst>
      <p:ext uri="{BB962C8B-B14F-4D97-AF65-F5344CB8AC3E}">
        <p14:creationId xmlns:p14="http://schemas.microsoft.com/office/powerpoint/2010/main" val="14546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 decel="50%" fill="hold" nodeType="clickEffect">
                                  <p:stCondLst>
                                    <p:cond delay="0"/>
                                  </p:stCondLst>
                                  <p:childTnLst>
                                    <p:animMotion origin="layout" path="M 1.11111E-6 0 L -0.25504 0 " pathEditMode="relative" rAng="0" ptsTypes="AA">
                                      <p:cBhvr>
                                        <p:cTn id="11" dur="500" fill="hold"/>
                                        <p:tgtEl>
                                          <p:spTgt spid="10"/>
                                        </p:tgtEl>
                                        <p:attrNameLst>
                                          <p:attrName>ppt_x</p:attrName>
                                          <p:attrName>ppt_y</p:attrName>
                                        </p:attrNameLst>
                                      </p:cBhvr>
                                      <p:rCtr x="-12.743%" y="0%"/>
                                    </p:animMotion>
                                  </p:childTnLst>
                                </p:cTn>
                              </p:par>
                              <p:par>
                                <p:cTn id="12" presetID="10" presetClass="exit" presetSubtype="0" fill="hold" grpId="1" nodeType="with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2" name="组合 2">
            <a:extLst>
              <a:ext uri="{FF2B5EF4-FFF2-40B4-BE49-F238E27FC236}">
                <a16:creationId xmlns:a16="http://schemas.microsoft.com/office/drawing/2014/main" id="{AC579923-1C81-470D-991D-41135C46ADB1}"/>
              </a:ext>
            </a:extLst>
          </p:cNvPr>
          <p:cNvGrpSpPr/>
          <p:nvPr/>
        </p:nvGrpSpPr>
        <p:grpSpPr>
          <a:xfrm>
            <a:off x="-2311882" y="0"/>
            <a:ext cx="2311882" cy="6858000"/>
            <a:chOff x="0" y="0"/>
            <a:chExt cx="2311882" cy="6858000"/>
          </a:xfrm>
        </p:grpSpPr>
        <p:sp>
          <p:nvSpPr>
            <p:cNvPr id="13" name="矩形 12">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项目的需求分析</a:t>
              </a:r>
            </a:p>
          </p:txBody>
        </p:sp>
        <p:sp>
          <p:nvSpPr>
            <p:cNvPr id="15" name="文本框 14">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Demand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5" name="组 4"/>
          <p:cNvGrpSpPr/>
          <p:nvPr/>
        </p:nvGrpSpPr>
        <p:grpSpPr>
          <a:xfrm>
            <a:off x="3164596" y="1982405"/>
            <a:ext cx="4572000" cy="1435709"/>
            <a:chOff x="3164596" y="1856912"/>
            <a:chExt cx="4572000" cy="1435709"/>
          </a:xfrm>
        </p:grpSpPr>
        <p:sp>
          <p:nvSpPr>
            <p:cNvPr id="19" name="矩形 18">
              <a:extLst>
                <a:ext uri="{FF2B5EF4-FFF2-40B4-BE49-F238E27FC236}">
                  <a16:creationId xmlns:a16="http://schemas.microsoft.com/office/drawing/2014/main" id="{49CE7F99-78F7-4F23-A087-11B0096908A7}"/>
                </a:ext>
              </a:extLst>
            </p:cNvPr>
            <p:cNvSpPr/>
            <p:nvPr/>
          </p:nvSpPr>
          <p:spPr>
            <a:xfrm>
              <a:off x="3164596" y="1856912"/>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用户需求</a:t>
              </a:r>
            </a:p>
          </p:txBody>
        </p:sp>
        <p:sp>
          <p:nvSpPr>
            <p:cNvPr id="20" name="矩形 19">
              <a:extLst>
                <a:ext uri="{FF2B5EF4-FFF2-40B4-BE49-F238E27FC236}">
                  <a16:creationId xmlns:a16="http://schemas.microsoft.com/office/drawing/2014/main" id="{121B205E-5727-490C-89B3-5496460B839D}"/>
                </a:ext>
              </a:extLst>
            </p:cNvPr>
            <p:cNvSpPr/>
            <p:nvPr/>
          </p:nvSpPr>
          <p:spPr>
            <a:xfrm>
              <a:off x="3164596" y="2416419"/>
              <a:ext cx="4572000" cy="876202"/>
            </a:xfrm>
            <a:prstGeom prst="rect">
              <a:avLst/>
            </a:prstGeom>
          </p:spPr>
          <p:txBody>
            <a:bodyPr>
              <a:spAutoFit/>
            </a:bodyPr>
            <a:lstStyle/>
            <a:p>
              <a:pPr>
                <a:lnSpc>
                  <a:spcPct val="150%"/>
                </a:lnSpc>
              </a:pP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能登录使用，能通过输入关键字搜索来获取所需信息。</a:t>
              </a:r>
            </a:p>
          </p:txBody>
        </p:sp>
      </p:grpSp>
      <p:grpSp>
        <p:nvGrpSpPr>
          <p:cNvPr id="6" name="组 5"/>
          <p:cNvGrpSpPr/>
          <p:nvPr/>
        </p:nvGrpSpPr>
        <p:grpSpPr>
          <a:xfrm>
            <a:off x="3164596" y="3838545"/>
            <a:ext cx="4572000" cy="2320013"/>
            <a:chOff x="3164596" y="3729688"/>
            <a:chExt cx="4572000" cy="2320013"/>
          </a:xfrm>
        </p:grpSpPr>
        <p:sp>
          <p:nvSpPr>
            <p:cNvPr id="21" name="矩形 20">
              <a:extLst>
                <a:ext uri="{FF2B5EF4-FFF2-40B4-BE49-F238E27FC236}">
                  <a16:creationId xmlns:a16="http://schemas.microsoft.com/office/drawing/2014/main" id="{B9643696-D4E4-4503-8CBB-0D1BCFC085EF}"/>
                </a:ext>
              </a:extLst>
            </p:cNvPr>
            <p:cNvSpPr/>
            <p:nvPr/>
          </p:nvSpPr>
          <p:spPr>
            <a:xfrm>
              <a:off x="3164596" y="3729688"/>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性能需求</a:t>
              </a:r>
            </a:p>
          </p:txBody>
        </p:sp>
        <p:sp>
          <p:nvSpPr>
            <p:cNvPr id="22" name="矩形 21">
              <a:extLst>
                <a:ext uri="{FF2B5EF4-FFF2-40B4-BE49-F238E27FC236}">
                  <a16:creationId xmlns:a16="http://schemas.microsoft.com/office/drawing/2014/main" id="{6A6884BE-B414-46B5-82AC-AE3940957A7C}"/>
                </a:ext>
              </a:extLst>
            </p:cNvPr>
            <p:cNvSpPr/>
            <p:nvPr/>
          </p:nvSpPr>
          <p:spPr>
            <a:xfrm>
              <a:off x="3164596" y="4295375"/>
              <a:ext cx="4572000" cy="1754326"/>
            </a:xfrm>
            <a:prstGeom prst="rect">
              <a:avLst/>
            </a:prstGeom>
          </p:spPr>
          <p:txBody>
            <a:bodyPr>
              <a:spAutoFit/>
            </a:bodyPr>
            <a:lstStyle/>
            <a:p>
              <a:pPr marL="342900" indent="-342900">
                <a:lnSpc>
                  <a:spcPct val="150%"/>
                </a:lnSpc>
                <a:buFont typeface="+mj-lt"/>
                <a:buAutoNum type="arabicPeriod"/>
              </a:pPr>
              <a:r>
                <a:rPr lang="zh-CN" altLang="en-US" kern="100" dirty="0">
                  <a:latin typeface="微软雅黑 Light" panose="020B0502040204020203" pitchFamily="34" charset="-122"/>
                  <a:ea typeface="微软雅黑 Light" panose="020B0502040204020203" pitchFamily="34" charset="-122"/>
                </a:rPr>
                <a:t>预计</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大小为</a:t>
              </a:r>
              <a:r>
                <a:rPr lang="en-US" altLang="zh-CN" kern="100" dirty="0">
                  <a:latin typeface="微软雅黑 Light" panose="020B0502040204020203" pitchFamily="34" charset="-122"/>
                  <a:ea typeface="微软雅黑 Light" panose="020B0502040204020203" pitchFamily="34" charset="-122"/>
                </a:rPr>
                <a:t>35M</a:t>
              </a:r>
              <a:endParaRPr lang="zh-CN" altLang="en-US" kern="100" dirty="0">
                <a:latin typeface="微软雅黑 Light" panose="020B0502040204020203" pitchFamily="34" charset="-122"/>
                <a:ea typeface="微软雅黑 Light" panose="020B0502040204020203" pitchFamily="34" charset="-122"/>
              </a:endParaRPr>
            </a:p>
            <a:p>
              <a:pPr marL="342900" indent="-342900">
                <a:lnSpc>
                  <a:spcPct val="150%"/>
                </a:lnSpc>
                <a:buFont typeface="+mj-lt"/>
                <a:buAutoNum type="arabicPeriod"/>
              </a:pPr>
              <a:r>
                <a:rPr lang="zh-CN" altLang="en-US" kern="100" dirty="0">
                  <a:latin typeface="微软雅黑 Light" panose="020B0502040204020203" pitchFamily="34" charset="-122"/>
                  <a:ea typeface="微软雅黑 Light" panose="020B0502040204020203" pitchFamily="34" charset="-122"/>
                </a:rPr>
                <a:t>预计搜索内容能在</a:t>
              </a:r>
              <a:r>
                <a:rPr lang="en-US" altLang="zh-CN" kern="100" dirty="0">
                  <a:latin typeface="微软雅黑 Light" panose="020B0502040204020203" pitchFamily="34" charset="-122"/>
                  <a:ea typeface="微软雅黑 Light" panose="020B0502040204020203" pitchFamily="34" charset="-122"/>
                </a:rPr>
                <a:t>1s</a:t>
              </a:r>
              <a:r>
                <a:rPr lang="zh-CN" altLang="en-US" kern="100" dirty="0">
                  <a:latin typeface="微软雅黑 Light" panose="020B0502040204020203" pitchFamily="34" charset="-122"/>
                  <a:ea typeface="微软雅黑 Light" panose="020B0502040204020203" pitchFamily="34" charset="-122"/>
                </a:rPr>
                <a:t>内呈现给用户</a:t>
              </a:r>
            </a:p>
            <a:p>
              <a:pPr marL="342900" indent="-342900">
                <a:lnSpc>
                  <a:spcPct val="150%"/>
                </a:lnSpc>
                <a:buFont typeface="+mj-lt"/>
                <a:buAutoNum type="arabicPeriod"/>
              </a:pPr>
              <a:r>
                <a:rPr lang="zh-CN" altLang="en-US" kern="100" dirty="0">
                  <a:solidFill>
                    <a:srgbClr val="FF0000"/>
                  </a:solidFill>
                  <a:latin typeface="微软雅黑 Light" panose="020B0502040204020203" pitchFamily="34" charset="-122"/>
                  <a:ea typeface="微软雅黑 Light" panose="020B0502040204020203" pitchFamily="34" charset="-122"/>
                </a:rPr>
                <a:t>确保</a:t>
              </a:r>
              <a:r>
                <a:rPr lang="en-US" altLang="zh-CN" kern="100" dirty="0">
                  <a:solidFill>
                    <a:srgbClr val="FF0000"/>
                  </a:solidFill>
                  <a:latin typeface="微软雅黑 Light" panose="020B0502040204020203" pitchFamily="34" charset="-122"/>
                  <a:ea typeface="微软雅黑 Light" panose="020B0502040204020203" pitchFamily="34" charset="-122"/>
                </a:rPr>
                <a:t>App</a:t>
              </a:r>
              <a:r>
                <a:rPr lang="zh-CN" altLang="en-US" kern="100" dirty="0">
                  <a:solidFill>
                    <a:srgbClr val="FF0000"/>
                  </a:solidFill>
                  <a:latin typeface="微软雅黑 Light" panose="020B0502040204020203" pitchFamily="34" charset="-122"/>
                  <a:ea typeface="微软雅黑 Light" panose="020B0502040204020203" pitchFamily="34" charset="-122"/>
                </a:rPr>
                <a:t>的安全性，维护用户的隐私，通信加密</a:t>
              </a:r>
            </a:p>
          </p:txBody>
        </p:sp>
      </p:grpSp>
      <p:sp>
        <p:nvSpPr>
          <p:cNvPr id="4" name="文本框 3"/>
          <p:cNvSpPr txBox="1"/>
          <p:nvPr/>
        </p:nvSpPr>
        <p:spPr>
          <a:xfrm>
            <a:off x="3164596" y="989294"/>
            <a:ext cx="1620957"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项目要求</a:t>
            </a:r>
          </a:p>
        </p:txBody>
      </p:sp>
    </p:spTree>
    <p:extLst>
      <p:ext uri="{BB962C8B-B14F-4D97-AF65-F5344CB8AC3E}">
        <p14:creationId xmlns:p14="http://schemas.microsoft.com/office/powerpoint/2010/main" val="92013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 decel="50%" fill="hold" nodeType="withEffect">
                                  <p:stCondLst>
                                    <p:cond delay="0"/>
                                  </p:stCondLst>
                                  <p:childTnLst>
                                    <p:animMotion origin="layout" path="M -1.11111E-6 0 L 0.25174 0 " pathEditMode="relative" rAng="0" ptsTypes="AA">
                                      <p:cBhvr>
                                        <p:cTn id="6" dur="500" fill="hold"/>
                                        <p:tgtEl>
                                          <p:spTgt spid="12"/>
                                        </p:tgtEl>
                                        <p:attrNameLst>
                                          <p:attrName>ppt_x</p:attrName>
                                          <p:attrName>ppt_y</p:attrName>
                                        </p:attrNameLst>
                                      </p:cBhvr>
                                      <p:rCtr x="12.587%" y="0%"/>
                                    </p:animMotion>
                                  </p:childTnLst>
                                </p:cTn>
                              </p:par>
                              <p:par>
                                <p:cTn id="7" presetID="10" presetClass="entr" presetSubtype="0" fill="hold" nodeType="withEffect">
                                  <p:stCondLst>
                                    <p:cond delay="8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1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7" name="组 6"/>
          <p:cNvGrpSpPr/>
          <p:nvPr/>
        </p:nvGrpSpPr>
        <p:grpSpPr>
          <a:xfrm>
            <a:off x="3142825" y="2157334"/>
            <a:ext cx="4572000" cy="1898335"/>
            <a:chOff x="2925111" y="3010798"/>
            <a:chExt cx="4572000" cy="1898335"/>
          </a:xfrm>
        </p:grpSpPr>
        <p:sp>
          <p:nvSpPr>
            <p:cNvPr id="8" name="矩形 7">
              <a:extLst>
                <a:ext uri="{FF2B5EF4-FFF2-40B4-BE49-F238E27FC236}">
                  <a16:creationId xmlns:a16="http://schemas.microsoft.com/office/drawing/2014/main" id="{B6853705-A723-4FC0-91C7-4599E4E4F07F}"/>
                </a:ext>
              </a:extLst>
            </p:cNvPr>
            <p:cNvSpPr/>
            <p:nvPr/>
          </p:nvSpPr>
          <p:spPr>
            <a:xfrm>
              <a:off x="2925111" y="3570305"/>
              <a:ext cx="4572000" cy="1338828"/>
            </a:xfrm>
            <a:prstGeom prst="rect">
              <a:avLst/>
            </a:prstGeom>
          </p:spPr>
          <p:txBody>
            <a:bodyPr>
              <a:spAutoFit/>
            </a:bodyPr>
            <a:lstStyle/>
            <a:p>
              <a:pPr>
                <a:lnSpc>
                  <a:spcPct val="150%"/>
                </a:lnSpc>
              </a:pP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在使用时</a:t>
              </a:r>
              <a:r>
                <a:rPr lang="en-US" altLang="zh-CN" kern="100" dirty="0">
                  <a:latin typeface="微软雅黑 Light" panose="020B0502040204020203" pitchFamily="34" charset="-122"/>
                  <a:ea typeface="微软雅黑 Light" panose="020B0502040204020203" pitchFamily="34" charset="-122"/>
                </a:rPr>
                <a:t>1</a:t>
              </a:r>
              <a:r>
                <a:rPr lang="zh-CN" altLang="en-US" kern="100" dirty="0">
                  <a:latin typeface="微软雅黑 Light" panose="020B0502040204020203" pitchFamily="34" charset="-122"/>
                  <a:ea typeface="微软雅黑 Light" panose="020B0502040204020203" pitchFamily="34" charset="-122"/>
                </a:rPr>
                <a:t>天内不能超过</a:t>
              </a:r>
              <a:r>
                <a:rPr lang="en-US" altLang="zh-CN" kern="100" dirty="0">
                  <a:latin typeface="微软雅黑 Light" panose="020B0502040204020203" pitchFamily="34" charset="-122"/>
                  <a:ea typeface="微软雅黑 Light" panose="020B0502040204020203" pitchFamily="34" charset="-122"/>
                </a:rPr>
                <a:t>2</a:t>
              </a:r>
              <a:r>
                <a:rPr lang="zh-CN" altLang="en-US" kern="100" dirty="0">
                  <a:latin typeface="微软雅黑 Light" panose="020B0502040204020203" pitchFamily="34" charset="-122"/>
                  <a:ea typeface="微软雅黑 Light" panose="020B0502040204020203" pitchFamily="34" charset="-122"/>
                </a:rPr>
                <a:t>次故障，该</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能在任意一台安装了安卓系统的手机上使用。</a:t>
              </a:r>
            </a:p>
          </p:txBody>
        </p:sp>
        <p:sp>
          <p:nvSpPr>
            <p:cNvPr id="2" name="矩形 1">
              <a:extLst>
                <a:ext uri="{FF2B5EF4-FFF2-40B4-BE49-F238E27FC236}">
                  <a16:creationId xmlns:a16="http://schemas.microsoft.com/office/drawing/2014/main" id="{4C89D440-CE90-43D3-AF68-38BC8AB64B34}"/>
                </a:ext>
              </a:extLst>
            </p:cNvPr>
            <p:cNvSpPr/>
            <p:nvPr/>
          </p:nvSpPr>
          <p:spPr>
            <a:xfrm>
              <a:off x="2925111" y="3010798"/>
              <a:ext cx="2492990"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可靠性和可用性需求</a:t>
              </a:r>
            </a:p>
          </p:txBody>
        </p:sp>
      </p:grpSp>
      <p:grpSp>
        <p:nvGrpSpPr>
          <p:cNvPr id="9" name="组 8"/>
          <p:cNvGrpSpPr/>
          <p:nvPr/>
        </p:nvGrpSpPr>
        <p:grpSpPr>
          <a:xfrm>
            <a:off x="3142825" y="4409040"/>
            <a:ext cx="4572000" cy="1896466"/>
            <a:chOff x="2925111" y="5258126"/>
            <a:chExt cx="4572000" cy="1896466"/>
          </a:xfrm>
        </p:grpSpPr>
        <p:sp>
          <p:nvSpPr>
            <p:cNvPr id="10" name="矩形 9">
              <a:extLst>
                <a:ext uri="{FF2B5EF4-FFF2-40B4-BE49-F238E27FC236}">
                  <a16:creationId xmlns:a16="http://schemas.microsoft.com/office/drawing/2014/main" id="{543BC307-F8C0-4044-A985-5323CE02E243}"/>
                </a:ext>
              </a:extLst>
            </p:cNvPr>
            <p:cNvSpPr/>
            <p:nvPr/>
          </p:nvSpPr>
          <p:spPr>
            <a:xfrm>
              <a:off x="2925111" y="5258126"/>
              <a:ext cx="172354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出错处理需求</a:t>
              </a:r>
            </a:p>
          </p:txBody>
        </p:sp>
        <p:sp>
          <p:nvSpPr>
            <p:cNvPr id="11" name="矩形 10">
              <a:extLst>
                <a:ext uri="{FF2B5EF4-FFF2-40B4-BE49-F238E27FC236}">
                  <a16:creationId xmlns:a16="http://schemas.microsoft.com/office/drawing/2014/main" id="{3EDCD465-7DBB-4EE1-8FBD-655713EB60AD}"/>
                </a:ext>
              </a:extLst>
            </p:cNvPr>
            <p:cNvSpPr/>
            <p:nvPr/>
          </p:nvSpPr>
          <p:spPr>
            <a:xfrm>
              <a:off x="2925111" y="5815764"/>
              <a:ext cx="4572000" cy="1338828"/>
            </a:xfrm>
            <a:prstGeom prst="rect">
              <a:avLst/>
            </a:prstGeom>
          </p:spPr>
          <p:txBody>
            <a:bodyPr>
              <a:spAutoFit/>
            </a:bodyPr>
            <a:lstStyle/>
            <a:p>
              <a:pPr>
                <a:lnSpc>
                  <a:spcPct val="150%"/>
                </a:lnSpc>
              </a:pPr>
              <a:r>
                <a:rPr lang="zh-CN" altLang="en-US" kern="100" dirty="0">
                  <a:latin typeface="微软雅黑 Light" panose="020B0502040204020203" pitchFamily="34" charset="-122"/>
                  <a:ea typeface="微软雅黑 Light" panose="020B0502040204020203" pitchFamily="34" charset="-122"/>
                </a:rPr>
                <a:t>若系统对环境发生了错误响应，则系统会自动关闭并弹出报错窗口，用户可通过报错窗口向管理员反应出错信息。</a:t>
              </a:r>
            </a:p>
          </p:txBody>
        </p:sp>
      </p:grpSp>
      <p:grpSp>
        <p:nvGrpSpPr>
          <p:cNvPr id="12"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3" name="矩形 12">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项目的需求分析</a:t>
              </a:r>
            </a:p>
          </p:txBody>
        </p:sp>
        <p:sp>
          <p:nvSpPr>
            <p:cNvPr id="15" name="文本框 14">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Demand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17" name="文本框 16"/>
          <p:cNvSpPr txBox="1"/>
          <p:nvPr/>
        </p:nvSpPr>
        <p:spPr>
          <a:xfrm>
            <a:off x="3164596" y="989294"/>
            <a:ext cx="1620957"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项目要求</a:t>
            </a:r>
          </a:p>
        </p:txBody>
      </p:sp>
    </p:spTree>
    <p:extLst>
      <p:ext uri="{BB962C8B-B14F-4D97-AF65-F5344CB8AC3E}">
        <p14:creationId xmlns:p14="http://schemas.microsoft.com/office/powerpoint/2010/main" val="6431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6" name="组 5"/>
          <p:cNvGrpSpPr/>
          <p:nvPr/>
        </p:nvGrpSpPr>
        <p:grpSpPr>
          <a:xfrm>
            <a:off x="3164595" y="1814076"/>
            <a:ext cx="4803747" cy="4555094"/>
            <a:chOff x="3164595" y="1814076"/>
            <a:chExt cx="4803747" cy="4555094"/>
          </a:xfrm>
        </p:grpSpPr>
        <p:sp>
          <p:nvSpPr>
            <p:cNvPr id="7" name="矩形 6">
              <a:extLst>
                <a:ext uri="{FF2B5EF4-FFF2-40B4-BE49-F238E27FC236}">
                  <a16:creationId xmlns:a16="http://schemas.microsoft.com/office/drawing/2014/main" id="{70F92121-B557-4830-BFC9-10F7FAA0452E}"/>
                </a:ext>
              </a:extLst>
            </p:cNvPr>
            <p:cNvSpPr/>
            <p:nvPr/>
          </p:nvSpPr>
          <p:spPr>
            <a:xfrm>
              <a:off x="3164595" y="1814076"/>
              <a:ext cx="1271951"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接口需求</a:t>
              </a:r>
            </a:p>
          </p:txBody>
        </p:sp>
        <p:sp>
          <p:nvSpPr>
            <p:cNvPr id="8" name="矩形 7">
              <a:extLst>
                <a:ext uri="{FF2B5EF4-FFF2-40B4-BE49-F238E27FC236}">
                  <a16:creationId xmlns:a16="http://schemas.microsoft.com/office/drawing/2014/main" id="{ED79FB8C-3BE6-44D9-A653-E9F18D969D50}"/>
                </a:ext>
              </a:extLst>
            </p:cNvPr>
            <p:cNvSpPr/>
            <p:nvPr/>
          </p:nvSpPr>
          <p:spPr>
            <a:xfrm>
              <a:off x="3164595" y="2214186"/>
              <a:ext cx="4803747" cy="4154984"/>
            </a:xfrm>
            <a:prstGeom prst="rect">
              <a:avLst/>
            </a:prstGeom>
          </p:spPr>
          <p:txBody>
            <a:bodyPr wrap="square">
              <a:spAutoFit/>
            </a:bodyPr>
            <a:lstStyle/>
            <a:p>
              <a:pPr algn="just">
                <a:lnSpc>
                  <a:spcPct val="150%"/>
                </a:lnSpc>
              </a:pPr>
              <a:r>
                <a:rPr lang="en-US" altLang="zh-CN" sz="1600" kern="100" dirty="0">
                  <a:latin typeface="微软雅黑 Light" panose="020B0502040204020203" pitchFamily="34" charset="-122"/>
                  <a:ea typeface="微软雅黑 Light" panose="020B0502040204020203" pitchFamily="34" charset="-122"/>
                </a:rPr>
                <a:t>1.  </a:t>
              </a:r>
              <a:r>
                <a:rPr lang="zh-CN" altLang="en-US" sz="1600" kern="100" dirty="0">
                  <a:latin typeface="微软雅黑 Light" panose="020B0502040204020203" pitchFamily="34" charset="-122"/>
                  <a:ea typeface="微软雅黑 Light" panose="020B0502040204020203" pitchFamily="34" charset="-122"/>
                </a:rPr>
                <a:t>用户接口</a:t>
              </a:r>
            </a:p>
            <a:p>
              <a:pPr algn="just">
                <a:lnSpc>
                  <a:spcPct val="150%"/>
                </a:lnSpc>
              </a:pPr>
              <a:r>
                <a:rPr lang="zh-CN" altLang="en-US" sz="1600" kern="100" dirty="0">
                  <a:latin typeface="微软雅黑 Light" panose="020B0502040204020203" pitchFamily="34" charset="-122"/>
                  <a:ea typeface="微软雅黑 Light" panose="020B0502040204020203" pitchFamily="34" charset="-122"/>
                </a:rPr>
                <a:t>界面风格：采用图形界面。</a:t>
              </a:r>
            </a:p>
            <a:p>
              <a:pPr algn="just">
                <a:lnSpc>
                  <a:spcPct val="150%"/>
                </a:lnSpc>
              </a:pPr>
              <a:r>
                <a:rPr lang="zh-CN" altLang="en-US" sz="1600" kern="100" dirty="0">
                  <a:latin typeface="微软雅黑 Light" panose="020B0502040204020203" pitchFamily="34" charset="-122"/>
                  <a:ea typeface="微软雅黑 Light" panose="020B0502040204020203" pitchFamily="34" charset="-122"/>
                </a:rPr>
                <a:t>界面操作：界面上的每个按钮都是经过精心设计，以求客户使用方便。</a:t>
              </a:r>
            </a:p>
            <a:p>
              <a:pPr algn="just">
                <a:lnSpc>
                  <a:spcPct val="150%"/>
                </a:lnSpc>
              </a:pPr>
              <a:r>
                <a:rPr lang="zh-CN" altLang="en-US" sz="1600" kern="100" dirty="0">
                  <a:latin typeface="微软雅黑 Light" panose="020B0502040204020203" pitchFamily="34" charset="-122"/>
                  <a:ea typeface="微软雅黑 Light" panose="020B0502040204020203" pitchFamily="34" charset="-122"/>
                </a:rPr>
                <a:t>界面消息：以弹窗形式显示搜索所得的消息。</a:t>
              </a:r>
            </a:p>
            <a:p>
              <a:pPr algn="just">
                <a:lnSpc>
                  <a:spcPct val="150%"/>
                </a:lnSpc>
              </a:pPr>
              <a:r>
                <a:rPr lang="en-US" altLang="zh-CN" sz="1600" kern="100" dirty="0">
                  <a:latin typeface="微软雅黑 Light" panose="020B0502040204020203" pitchFamily="34" charset="-122"/>
                  <a:ea typeface="微软雅黑 Light" panose="020B0502040204020203" pitchFamily="34" charset="-122"/>
                </a:rPr>
                <a:t>2.  </a:t>
              </a:r>
              <a:r>
                <a:rPr lang="zh-CN" altLang="en-US" sz="1600" kern="100" dirty="0">
                  <a:latin typeface="微软雅黑 Light" panose="020B0502040204020203" pitchFamily="34" charset="-122"/>
                  <a:ea typeface="微软雅黑 Light" panose="020B0502040204020203" pitchFamily="34" charset="-122"/>
                </a:rPr>
                <a:t>硬件接口</a:t>
              </a:r>
            </a:p>
            <a:p>
              <a:pPr algn="just">
                <a:lnSpc>
                  <a:spcPct val="150%"/>
                </a:lnSpc>
              </a:pPr>
              <a:r>
                <a:rPr lang="zh-CN" altLang="en-US" sz="1600" kern="100" dirty="0">
                  <a:latin typeface="微软雅黑 Light" panose="020B0502040204020203" pitchFamily="34" charset="-122"/>
                  <a:ea typeface="微软雅黑 Light" panose="020B0502040204020203" pitchFamily="34" charset="-122"/>
                </a:rPr>
                <a:t>通信协议：</a:t>
              </a:r>
              <a:r>
                <a:rPr lang="en-US" altLang="zh-CN" sz="1600" kern="100" dirty="0">
                  <a:latin typeface="微软雅黑 Light" panose="020B0502040204020203" pitchFamily="34" charset="-122"/>
                  <a:ea typeface="微软雅黑 Light" panose="020B0502040204020203" pitchFamily="34" charset="-122"/>
                </a:rPr>
                <a:t>HTTP</a:t>
              </a:r>
              <a:r>
                <a:rPr lang="zh-CN" altLang="en-US" sz="1600" kern="100" dirty="0">
                  <a:latin typeface="微软雅黑 Light" panose="020B0502040204020203" pitchFamily="34" charset="-122"/>
                  <a:ea typeface="微软雅黑 Light" panose="020B0502040204020203" pitchFamily="34" charset="-122"/>
                </a:rPr>
                <a:t>协议</a:t>
              </a:r>
            </a:p>
            <a:p>
              <a:pPr algn="just">
                <a:lnSpc>
                  <a:spcPct val="150%"/>
                </a:lnSpc>
              </a:pPr>
              <a:r>
                <a:rPr lang="en-US" altLang="zh-CN" sz="1600" kern="100" dirty="0">
                  <a:latin typeface="微软雅黑 Light" panose="020B0502040204020203" pitchFamily="34" charset="-122"/>
                  <a:ea typeface="微软雅黑 Light" panose="020B0502040204020203" pitchFamily="34" charset="-122"/>
                </a:rPr>
                <a:t>3.  </a:t>
              </a:r>
              <a:r>
                <a:rPr lang="zh-CN" altLang="en-US" sz="1600" kern="100" dirty="0">
                  <a:latin typeface="微软雅黑 Light" panose="020B0502040204020203" pitchFamily="34" charset="-122"/>
                  <a:ea typeface="微软雅黑 Light" panose="020B0502040204020203" pitchFamily="34" charset="-122"/>
                </a:rPr>
                <a:t>软件接口</a:t>
              </a:r>
            </a:p>
            <a:p>
              <a:pPr algn="just">
                <a:lnSpc>
                  <a:spcPct val="150%"/>
                </a:lnSpc>
              </a:pPr>
              <a:r>
                <a:rPr lang="zh-CN" altLang="en-US" sz="1600" kern="100" dirty="0">
                  <a:latin typeface="微软雅黑 Light" panose="020B0502040204020203" pitchFamily="34" charset="-122"/>
                  <a:ea typeface="微软雅黑 Light" panose="020B0502040204020203" pitchFamily="34" charset="-122"/>
                </a:rPr>
                <a:t>数据库：采用数据库</a:t>
              </a:r>
              <a:r>
                <a:rPr lang="en-US" altLang="zh-CN" sz="1600" kern="100" dirty="0">
                  <a:latin typeface="微软雅黑 Light" panose="020B0502040204020203" pitchFamily="34" charset="-122"/>
                  <a:ea typeface="微软雅黑 Light" panose="020B0502040204020203" pitchFamily="34" charset="-122"/>
                </a:rPr>
                <a:t>SQL</a:t>
              </a:r>
              <a:r>
                <a:rPr lang="zh-CN" altLang="en-US" sz="1600" kern="100" dirty="0">
                  <a:latin typeface="微软雅黑 Light" panose="020B0502040204020203" pitchFamily="34" charset="-122"/>
                  <a:ea typeface="微软雅黑 Light" panose="020B0502040204020203" pitchFamily="34" charset="-122"/>
                </a:rPr>
                <a:t>开发。</a:t>
              </a:r>
            </a:p>
            <a:p>
              <a:pPr algn="just">
                <a:lnSpc>
                  <a:spcPct val="150%"/>
                </a:lnSpc>
              </a:pPr>
              <a:r>
                <a:rPr lang="zh-CN" altLang="en-US" sz="1600" kern="100" dirty="0">
                  <a:latin typeface="微软雅黑 Light" panose="020B0502040204020203" pitchFamily="34" charset="-122"/>
                  <a:ea typeface="微软雅黑 Light" panose="020B0502040204020203" pitchFamily="34" charset="-122"/>
                </a:rPr>
                <a:t>操作系统：开发系统为</a:t>
              </a:r>
              <a:r>
                <a:rPr lang="en-US" altLang="zh-CN" sz="1600" kern="100" dirty="0">
                  <a:latin typeface="微软雅黑 Light" panose="020B0502040204020203" pitchFamily="34" charset="-122"/>
                  <a:ea typeface="微软雅黑 Light" panose="020B0502040204020203" pitchFamily="34" charset="-122"/>
                </a:rPr>
                <a:t>Linux</a:t>
              </a:r>
              <a:r>
                <a:rPr lang="zh-CN" altLang="en-US" sz="1600" kern="100" dirty="0">
                  <a:latin typeface="微软雅黑 Light" panose="020B0502040204020203" pitchFamily="34" charset="-122"/>
                  <a:ea typeface="微软雅黑 Light" panose="020B0502040204020203" pitchFamily="34" charset="-122"/>
                </a:rPr>
                <a:t>。</a:t>
              </a:r>
            </a:p>
            <a:p>
              <a:pPr algn="just">
                <a:lnSpc>
                  <a:spcPct val="150%"/>
                </a:lnSpc>
              </a:pPr>
              <a:r>
                <a:rPr lang="zh-CN" altLang="en-US" sz="1600" kern="100" dirty="0">
                  <a:latin typeface="微软雅黑 Light" panose="020B0502040204020203" pitchFamily="34" charset="-122"/>
                  <a:ea typeface="微软雅黑 Light" panose="020B0502040204020203" pitchFamily="34" charset="-122"/>
                </a:rPr>
                <a:t>工具：</a:t>
              </a:r>
              <a:r>
                <a:rPr lang="en-US" altLang="zh-CN" sz="1600" kern="100" dirty="0">
                  <a:latin typeface="微软雅黑 Light" panose="020B0502040204020203" pitchFamily="34" charset="-122"/>
                  <a:ea typeface="微软雅黑 Light" panose="020B0502040204020203" pitchFamily="34" charset="-122"/>
                </a:rPr>
                <a:t>Python</a:t>
              </a:r>
              <a:r>
                <a:rPr lang="zh-CN" altLang="en-US" sz="1600" kern="100" dirty="0">
                  <a:latin typeface="微软雅黑 Light" panose="020B0502040204020203" pitchFamily="34" charset="-122"/>
                  <a:ea typeface="微软雅黑 Light" panose="020B0502040204020203" pitchFamily="34" charset="-122"/>
                </a:rPr>
                <a:t>、</a:t>
              </a:r>
              <a:r>
                <a:rPr lang="en-US" altLang="zh-CN" sz="1600" kern="100" dirty="0">
                  <a:latin typeface="微软雅黑 Light" panose="020B0502040204020203" pitchFamily="34" charset="-122"/>
                  <a:ea typeface="微软雅黑 Light" panose="020B0502040204020203" pitchFamily="34" charset="-122"/>
                </a:rPr>
                <a:t>Photoshop</a:t>
              </a:r>
              <a:r>
                <a:rPr lang="zh-CN" altLang="en-US" sz="1600" kern="100" dirty="0">
                  <a:latin typeface="微软雅黑 Light" panose="020B0502040204020203" pitchFamily="34" charset="-122"/>
                  <a:ea typeface="微软雅黑 Light" panose="020B0502040204020203" pitchFamily="34" charset="-122"/>
                </a:rPr>
                <a:t>、</a:t>
              </a:r>
              <a:r>
                <a:rPr lang="en-US" altLang="zh-CN" sz="1600" kern="100" dirty="0">
                  <a:latin typeface="微软雅黑 Light" panose="020B0502040204020203" pitchFamily="34" charset="-122"/>
                  <a:ea typeface="微软雅黑 Light" panose="020B0502040204020203" pitchFamily="34" charset="-122"/>
                </a:rPr>
                <a:t>Git</a:t>
              </a:r>
              <a:r>
                <a:rPr lang="zh-CN" altLang="en-US" sz="1600" kern="100" dirty="0">
                  <a:latin typeface="微软雅黑 Light" panose="020B0502040204020203" pitchFamily="34" charset="-122"/>
                  <a:ea typeface="微软雅黑 Light" panose="020B0502040204020203" pitchFamily="34" charset="-122"/>
                </a:rPr>
                <a:t>、</a:t>
              </a:r>
              <a:r>
                <a:rPr lang="en-US" altLang="zh-CN" sz="1600" kern="100" dirty="0">
                  <a:latin typeface="微软雅黑 Light" panose="020B0502040204020203" pitchFamily="34" charset="-122"/>
                  <a:ea typeface="微软雅黑 Light" panose="020B0502040204020203" pitchFamily="34" charset="-122"/>
                </a:rPr>
                <a:t>Css3</a:t>
              </a:r>
              <a:r>
                <a:rPr lang="zh-CN" altLang="en-US" sz="1600" kern="100" dirty="0">
                  <a:latin typeface="微软雅黑 Light" panose="020B0502040204020203" pitchFamily="34" charset="-122"/>
                  <a:ea typeface="微软雅黑 Light" panose="020B0502040204020203" pitchFamily="34" charset="-122"/>
                </a:rPr>
                <a:t>等。</a:t>
              </a:r>
            </a:p>
          </p:txBody>
        </p:sp>
      </p:grpSp>
      <p:grpSp>
        <p:nvGrpSpPr>
          <p:cNvPr id="9"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0" name="矩形 9">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项目的需求分析</a:t>
              </a:r>
            </a:p>
          </p:txBody>
        </p:sp>
        <p:sp>
          <p:nvSpPr>
            <p:cNvPr id="12" name="文本框 11">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Demand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13" name="文本框 12"/>
          <p:cNvSpPr txBox="1"/>
          <p:nvPr/>
        </p:nvSpPr>
        <p:spPr>
          <a:xfrm>
            <a:off x="3164595" y="989294"/>
            <a:ext cx="1620957" cy="523220"/>
          </a:xfrm>
          <a:prstGeom prst="rect">
            <a:avLst/>
          </a:prstGeom>
          <a:noFill/>
        </p:spPr>
        <p:txBody>
          <a:bodyPr wrap="none" rtlCol="0">
            <a:spAutoFit/>
          </a:bodyPr>
          <a:lstStyle/>
          <a:p>
            <a:r>
              <a:rPr kumimoji="1" lang="zh-CN" altLang="en-US" sz="2800">
                <a:latin typeface="Microsoft YaHei" charset="-122"/>
                <a:ea typeface="Microsoft YaHei" charset="-122"/>
                <a:cs typeface="Microsoft YaHei" charset="-122"/>
              </a:rPr>
              <a:t>项目要求</a:t>
            </a:r>
          </a:p>
        </p:txBody>
      </p:sp>
    </p:spTree>
    <p:extLst>
      <p:ext uri="{BB962C8B-B14F-4D97-AF65-F5344CB8AC3E}">
        <p14:creationId xmlns:p14="http://schemas.microsoft.com/office/powerpoint/2010/main" val="79418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2" name="组 1"/>
          <p:cNvGrpSpPr/>
          <p:nvPr/>
        </p:nvGrpSpPr>
        <p:grpSpPr>
          <a:xfrm>
            <a:off x="3164595" y="2136338"/>
            <a:ext cx="4803747" cy="2585324"/>
            <a:chOff x="3164595" y="2003375"/>
            <a:chExt cx="4803747" cy="2585324"/>
          </a:xfrm>
        </p:grpSpPr>
        <p:sp>
          <p:nvSpPr>
            <p:cNvPr id="7" name="矩形 6">
              <a:extLst>
                <a:ext uri="{FF2B5EF4-FFF2-40B4-BE49-F238E27FC236}">
                  <a16:creationId xmlns:a16="http://schemas.microsoft.com/office/drawing/2014/main" id="{70F92121-B557-4830-BFC9-10F7FAA0452E}"/>
                </a:ext>
              </a:extLst>
            </p:cNvPr>
            <p:cNvSpPr/>
            <p:nvPr/>
          </p:nvSpPr>
          <p:spPr>
            <a:xfrm>
              <a:off x="3164595" y="2003375"/>
              <a:ext cx="1271951"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约束</a:t>
              </a:r>
            </a:p>
          </p:txBody>
        </p:sp>
        <p:sp>
          <p:nvSpPr>
            <p:cNvPr id="8" name="矩形 7">
              <a:extLst>
                <a:ext uri="{FF2B5EF4-FFF2-40B4-BE49-F238E27FC236}">
                  <a16:creationId xmlns:a16="http://schemas.microsoft.com/office/drawing/2014/main" id="{ED79FB8C-3BE6-44D9-A653-E9F18D969D50}"/>
                </a:ext>
              </a:extLst>
            </p:cNvPr>
            <p:cNvSpPr/>
            <p:nvPr/>
          </p:nvSpPr>
          <p:spPr>
            <a:xfrm>
              <a:off x="3164595" y="2418874"/>
              <a:ext cx="4803747" cy="2169825"/>
            </a:xfrm>
            <a:prstGeom prst="rect">
              <a:avLst/>
            </a:prstGeom>
          </p:spPr>
          <p:txBody>
            <a:bodyPr wrap="square">
              <a:spAutoFit/>
            </a:bodyPr>
            <a:lstStyle/>
            <a:p>
              <a:pPr algn="just">
                <a:lnSpc>
                  <a:spcPct val="150%"/>
                </a:lnSpc>
              </a:pPr>
              <a:r>
                <a:rPr lang="zh-CN" altLang="en-US" kern="100" dirty="0">
                  <a:latin typeface="微软雅黑 Light" panose="020B0502040204020203" pitchFamily="34" charset="-122"/>
                  <a:ea typeface="微软雅黑 Light" panose="020B0502040204020203" pitchFamily="34" charset="-122"/>
                </a:rPr>
                <a:t>在安卓系统中运行；</a:t>
              </a:r>
            </a:p>
            <a:p>
              <a:pPr algn="just">
                <a:lnSpc>
                  <a:spcPct val="150%"/>
                </a:lnSpc>
              </a:pPr>
              <a:r>
                <a:rPr lang="zh-CN" altLang="en-US" kern="100" dirty="0">
                  <a:latin typeface="微软雅黑 Light" panose="020B0502040204020203" pitchFamily="34" charset="-122"/>
                  <a:ea typeface="微软雅黑 Light" panose="020B0502040204020203" pitchFamily="34" charset="-122"/>
                </a:rPr>
                <a:t>只能在手机上使用该</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a:t>
              </a:r>
              <a:endParaRPr lang="en-US" altLang="zh-CN" kern="100" dirty="0">
                <a:latin typeface="微软雅黑 Light" panose="020B0502040204020203" pitchFamily="34" charset="-122"/>
                <a:ea typeface="微软雅黑 Light" panose="020B0502040204020203" pitchFamily="34" charset="-122"/>
              </a:endParaRPr>
            </a:p>
            <a:p>
              <a:pPr algn="just">
                <a:lnSpc>
                  <a:spcPct val="150%"/>
                </a:lnSpc>
              </a:pPr>
              <a:r>
                <a:rPr lang="zh-CN" altLang="en-US" kern="100" dirty="0">
                  <a:latin typeface="微软雅黑 Light" panose="020B0502040204020203" pitchFamily="34" charset="-122"/>
                  <a:ea typeface="微软雅黑 Light" panose="020B0502040204020203" pitchFamily="34" charset="-122"/>
                </a:rPr>
                <a:t>网络条件良好；</a:t>
              </a:r>
            </a:p>
            <a:p>
              <a:pPr algn="just">
                <a:lnSpc>
                  <a:spcPct val="150%"/>
                </a:lnSpc>
              </a:pPr>
              <a:r>
                <a:rPr lang="zh-CN" altLang="en-US" kern="100" dirty="0">
                  <a:latin typeface="微软雅黑 Light" panose="020B0502040204020203" pitchFamily="34" charset="-122"/>
                  <a:ea typeface="微软雅黑 Light" panose="020B0502040204020203" pitchFamily="34" charset="-122"/>
                </a:rPr>
                <a:t>访问量限制在一定范围内；</a:t>
              </a:r>
            </a:p>
            <a:p>
              <a:pPr algn="just">
                <a:lnSpc>
                  <a:spcPct val="150%"/>
                </a:lnSpc>
              </a:pPr>
              <a:r>
                <a:rPr lang="zh-CN" altLang="en-US" kern="100" dirty="0">
                  <a:latin typeface="微软雅黑 Light" panose="020B0502040204020203" pitchFamily="34" charset="-122"/>
                  <a:ea typeface="微软雅黑 Light" panose="020B0502040204020203" pitchFamily="34" charset="-122"/>
                </a:rPr>
                <a:t>在</a:t>
              </a:r>
              <a:r>
                <a:rPr lang="en-US" altLang="zh-CN" kern="100" dirty="0">
                  <a:latin typeface="微软雅黑 Light" panose="020B0502040204020203" pitchFamily="34" charset="-122"/>
                  <a:ea typeface="微软雅黑 Light" panose="020B0502040204020203" pitchFamily="34" charset="-122"/>
                </a:rPr>
                <a:t>3</a:t>
              </a:r>
              <a:r>
                <a:rPr lang="zh-CN" altLang="en-US" kern="100" dirty="0">
                  <a:latin typeface="微软雅黑 Light" panose="020B0502040204020203" pitchFamily="34" charset="-122"/>
                  <a:ea typeface="微软雅黑 Light" panose="020B0502040204020203" pitchFamily="34" charset="-122"/>
                </a:rPr>
                <a:t>个月内完成</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的制作，运行，改错。</a:t>
              </a:r>
            </a:p>
          </p:txBody>
        </p:sp>
      </p:grpSp>
      <p:grpSp>
        <p:nvGrpSpPr>
          <p:cNvPr id="9"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0" name="矩形 9">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项目的需求分析</a:t>
              </a:r>
            </a:p>
          </p:txBody>
        </p:sp>
        <p:sp>
          <p:nvSpPr>
            <p:cNvPr id="12" name="文本框 11">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Demand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13" name="文本框 12"/>
          <p:cNvSpPr txBox="1"/>
          <p:nvPr/>
        </p:nvSpPr>
        <p:spPr>
          <a:xfrm>
            <a:off x="3164595" y="989294"/>
            <a:ext cx="1620957" cy="523220"/>
          </a:xfrm>
          <a:prstGeom prst="rect">
            <a:avLst/>
          </a:prstGeom>
          <a:noFill/>
        </p:spPr>
        <p:txBody>
          <a:bodyPr wrap="none" rtlCol="0">
            <a:spAutoFit/>
          </a:bodyPr>
          <a:lstStyle/>
          <a:p>
            <a:r>
              <a:rPr kumimoji="1" lang="zh-CN" altLang="en-US" sz="2800">
                <a:latin typeface="Microsoft YaHei" charset="-122"/>
                <a:ea typeface="Microsoft YaHei" charset="-122"/>
                <a:cs typeface="Microsoft YaHei" charset="-122"/>
              </a:rPr>
              <a:t>项目要求</a:t>
            </a:r>
          </a:p>
        </p:txBody>
      </p:sp>
    </p:spTree>
    <p:extLst>
      <p:ext uri="{BB962C8B-B14F-4D97-AF65-F5344CB8AC3E}">
        <p14:creationId xmlns:p14="http://schemas.microsoft.com/office/powerpoint/2010/main" val="4043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7" name="组 6"/>
          <p:cNvGrpSpPr/>
          <p:nvPr/>
        </p:nvGrpSpPr>
        <p:grpSpPr>
          <a:xfrm>
            <a:off x="3142825" y="2157334"/>
            <a:ext cx="4572000" cy="928839"/>
            <a:chOff x="2925111" y="3010798"/>
            <a:chExt cx="4572000" cy="928839"/>
          </a:xfrm>
        </p:grpSpPr>
        <p:sp>
          <p:nvSpPr>
            <p:cNvPr id="8" name="矩形 7">
              <a:extLst>
                <a:ext uri="{FF2B5EF4-FFF2-40B4-BE49-F238E27FC236}">
                  <a16:creationId xmlns:a16="http://schemas.microsoft.com/office/drawing/2014/main" id="{B6853705-A723-4FC0-91C7-4599E4E4F07F}"/>
                </a:ext>
              </a:extLst>
            </p:cNvPr>
            <p:cNvSpPr/>
            <p:nvPr/>
          </p:nvSpPr>
          <p:spPr>
            <a:xfrm>
              <a:off x="2925111" y="3570305"/>
              <a:ext cx="4572000" cy="369332"/>
            </a:xfrm>
            <a:prstGeom prst="rect">
              <a:avLst/>
            </a:prstGeom>
          </p:spPr>
          <p:txBody>
            <a:bodyPr>
              <a:spAutoFit/>
            </a:bodyPr>
            <a:lstStyle/>
            <a:p>
              <a:r>
                <a:rPr lang="zh-CN" altLang="zh-CN">
                  <a:latin typeface="Microsoft YaHei Light" charset="-122"/>
                  <a:ea typeface="Microsoft YaHei Light" charset="-122"/>
                  <a:cs typeface="Microsoft YaHei Light" charset="-122"/>
                </a:rPr>
                <a:t>无法实现加入敏感字体和语句的屏蔽</a:t>
              </a:r>
              <a:endParaRPr lang="zh-CN" altLang="zh-CN" u="sng">
                <a:latin typeface="Microsoft YaHei Light" charset="-122"/>
                <a:ea typeface="Microsoft YaHei Light" charset="-122"/>
                <a:cs typeface="Microsoft YaHei Light" charset="-122"/>
              </a:endParaRPr>
            </a:p>
          </p:txBody>
        </p:sp>
        <p:sp>
          <p:nvSpPr>
            <p:cNvPr id="2" name="矩形 1">
              <a:extLst>
                <a:ext uri="{FF2B5EF4-FFF2-40B4-BE49-F238E27FC236}">
                  <a16:creationId xmlns:a16="http://schemas.microsoft.com/office/drawing/2014/main" id="{4C89D440-CE90-43D3-AF68-38BC8AB64B34}"/>
                </a:ext>
              </a:extLst>
            </p:cNvPr>
            <p:cNvSpPr/>
            <p:nvPr/>
          </p:nvSpPr>
          <p:spPr>
            <a:xfrm>
              <a:off x="2925111" y="3010798"/>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逆向需求</a:t>
              </a:r>
            </a:p>
          </p:txBody>
        </p:sp>
      </p:grpSp>
      <p:grpSp>
        <p:nvGrpSpPr>
          <p:cNvPr id="9" name="组 8"/>
          <p:cNvGrpSpPr/>
          <p:nvPr/>
        </p:nvGrpSpPr>
        <p:grpSpPr>
          <a:xfrm>
            <a:off x="3142825" y="3761771"/>
            <a:ext cx="4572000" cy="1896466"/>
            <a:chOff x="2925111" y="5258126"/>
            <a:chExt cx="4572000" cy="1896466"/>
          </a:xfrm>
        </p:grpSpPr>
        <p:sp>
          <p:nvSpPr>
            <p:cNvPr id="10" name="矩形 9">
              <a:extLst>
                <a:ext uri="{FF2B5EF4-FFF2-40B4-BE49-F238E27FC236}">
                  <a16:creationId xmlns:a16="http://schemas.microsoft.com/office/drawing/2014/main" id="{543BC307-F8C0-4044-A985-5323CE02E243}"/>
                </a:ext>
              </a:extLst>
            </p:cNvPr>
            <p:cNvSpPr/>
            <p:nvPr/>
          </p:nvSpPr>
          <p:spPr>
            <a:xfrm>
              <a:off x="2925111" y="5258126"/>
              <a:ext cx="2550698" cy="400110"/>
            </a:xfrm>
            <a:prstGeom prst="rect">
              <a:avLst/>
            </a:prstGeom>
          </p:spPr>
          <p:txBody>
            <a:bodyPr wrap="none">
              <a:spAutoFit/>
            </a:bodyPr>
            <a:lstStyle/>
            <a:p>
              <a:r>
                <a:rPr lang="zh-CN" altLang="zh-CN" sz="2000" dirty="0">
                  <a:latin typeface="Microsoft YaHei" charset="-122"/>
                  <a:ea typeface="Microsoft YaHei" charset="-122"/>
                  <a:cs typeface="Microsoft YaHei" charset="-122"/>
                </a:rPr>
                <a:t>将来可能提出的要求 </a:t>
              </a:r>
              <a:endParaRPr lang="zh-CN" altLang="en-US" sz="2000" kern="100" dirty="0">
                <a:latin typeface="Microsoft YaHei" charset="-122"/>
                <a:ea typeface="Microsoft YaHei" charset="-122"/>
                <a:cs typeface="Microsoft YaHei" charset="-122"/>
              </a:endParaRPr>
            </a:p>
          </p:txBody>
        </p:sp>
        <p:sp>
          <p:nvSpPr>
            <p:cNvPr id="11" name="矩形 10">
              <a:extLst>
                <a:ext uri="{FF2B5EF4-FFF2-40B4-BE49-F238E27FC236}">
                  <a16:creationId xmlns:a16="http://schemas.microsoft.com/office/drawing/2014/main" id="{3EDCD465-7DBB-4EE1-8FBD-655713EB60AD}"/>
                </a:ext>
              </a:extLst>
            </p:cNvPr>
            <p:cNvSpPr/>
            <p:nvPr/>
          </p:nvSpPr>
          <p:spPr>
            <a:xfrm>
              <a:off x="2925111" y="5815764"/>
              <a:ext cx="4572000" cy="1338828"/>
            </a:xfrm>
            <a:prstGeom prst="rect">
              <a:avLst/>
            </a:prstGeom>
          </p:spPr>
          <p:txBody>
            <a:bodyPr>
              <a:spAutoFit/>
            </a:bodyPr>
            <a:lstStyle/>
            <a:p>
              <a:pPr>
                <a:lnSpc>
                  <a:spcPct val="150%"/>
                </a:lnSpc>
              </a:pPr>
              <a:r>
                <a:rPr lang="zh-CN" altLang="zh-CN" dirty="0">
                  <a:latin typeface="Microsoft YaHei Light" charset="-122"/>
                  <a:ea typeface="Microsoft YaHei Light" charset="-122"/>
                  <a:cs typeface="Microsoft YaHei Light" charset="-122"/>
                </a:rPr>
                <a:t>能够实时捕捉对话内容，实时反馈信息</a:t>
              </a:r>
              <a:r>
                <a:rPr lang="zh-CN" altLang="en-US" dirty="0">
                  <a:latin typeface="Microsoft YaHei Light" charset="-122"/>
                  <a:ea typeface="Microsoft YaHei Light" charset="-122"/>
                  <a:cs typeface="Microsoft YaHei Light" charset="-122"/>
                </a:rPr>
                <a:t>；</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能提取文字变成语音模式</a:t>
              </a:r>
              <a:r>
                <a:rPr lang="zh-CN" altLang="en-US" dirty="0">
                  <a:latin typeface="Microsoft YaHei Light" charset="-122"/>
                  <a:ea typeface="Microsoft YaHei Light" charset="-122"/>
                  <a:cs typeface="Microsoft YaHei Light" charset="-122"/>
                </a:rPr>
                <a:t>；</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能识别图片上的文字信息</a:t>
              </a:r>
              <a:r>
                <a:rPr lang="zh-CN" altLang="en-US" dirty="0">
                  <a:latin typeface="Microsoft YaHei Light" charset="-122"/>
                  <a:ea typeface="Microsoft YaHei Light" charset="-122"/>
                  <a:cs typeface="Microsoft YaHei Light" charset="-122"/>
                </a:rPr>
                <a:t>。</a:t>
              </a:r>
              <a:endParaRPr lang="zh-CN" altLang="zh-CN" u="sng" dirty="0">
                <a:latin typeface="Microsoft YaHei Light" charset="-122"/>
                <a:ea typeface="Microsoft YaHei Light" charset="-122"/>
                <a:cs typeface="Microsoft YaHei Light" charset="-122"/>
              </a:endParaRPr>
            </a:p>
          </p:txBody>
        </p:sp>
      </p:grpSp>
      <p:grpSp>
        <p:nvGrpSpPr>
          <p:cNvPr id="12"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3" name="矩形 12">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项目的需求分析</a:t>
              </a:r>
            </a:p>
          </p:txBody>
        </p:sp>
        <p:sp>
          <p:nvSpPr>
            <p:cNvPr id="15" name="文本框 14">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Demand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17" name="文本框 16"/>
          <p:cNvSpPr txBox="1"/>
          <p:nvPr/>
        </p:nvSpPr>
        <p:spPr>
          <a:xfrm>
            <a:off x="3164595" y="989294"/>
            <a:ext cx="1620957" cy="523220"/>
          </a:xfrm>
          <a:prstGeom prst="rect">
            <a:avLst/>
          </a:prstGeom>
          <a:noFill/>
        </p:spPr>
        <p:txBody>
          <a:bodyPr wrap="none" rtlCol="0">
            <a:spAutoFit/>
          </a:bodyPr>
          <a:lstStyle/>
          <a:p>
            <a:r>
              <a:rPr kumimoji="1" lang="zh-CN" altLang="en-US" sz="2800">
                <a:latin typeface="Microsoft YaHei" charset="-122"/>
                <a:ea typeface="Microsoft YaHei" charset="-122"/>
                <a:cs typeface="Microsoft YaHei" charset="-122"/>
              </a:rPr>
              <a:t>项目要求</a:t>
            </a:r>
          </a:p>
        </p:txBody>
      </p:sp>
    </p:spTree>
    <p:extLst>
      <p:ext uri="{BB962C8B-B14F-4D97-AF65-F5344CB8AC3E}">
        <p14:creationId xmlns:p14="http://schemas.microsoft.com/office/powerpoint/2010/main" val="57504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 decel="50%" fill="hold" nodeType="clickEffect">
                                  <p:stCondLst>
                                    <p:cond delay="500"/>
                                  </p:stCondLst>
                                  <p:childTnLst>
                                    <p:animMotion origin="layout" path="M 1.11111E-6 0 L -0.25504 0 " pathEditMode="relative" rAng="0" ptsTypes="AA">
                                      <p:cBhvr>
                                        <p:cTn id="14" dur="500" fill="hold"/>
                                        <p:tgtEl>
                                          <p:spTgt spid="12"/>
                                        </p:tgtEl>
                                        <p:attrNameLst>
                                          <p:attrName>ppt_x</p:attrName>
                                          <p:attrName>ppt_y</p:attrName>
                                        </p:attrNameLst>
                                      </p:cBhvr>
                                      <p:rCtr x="-12.743%" y="0%"/>
                                    </p:animMotion>
                                  </p:childTnLst>
                                </p:cTn>
                              </p:par>
                              <p:par>
                                <p:cTn id="15" presetID="10" presetClass="exit" presetSubtype="0" fill="hold" nodeType="with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E289F7-9458-4EF9-AEF1-A542B5A2F63E}"/>
              </a:ext>
            </a:extLst>
          </p:cNvPr>
          <p:cNvSpPr/>
          <p:nvPr/>
        </p:nvSpPr>
        <p:spPr>
          <a:xfrm>
            <a:off x="3012197" y="2339608"/>
            <a:ext cx="5246912" cy="3000821"/>
          </a:xfrm>
          <a:prstGeom prst="rect">
            <a:avLst/>
          </a:prstGeom>
        </p:spPr>
        <p:txBody>
          <a:bodyPr wrap="square">
            <a:spAutoFit/>
          </a:bodyPr>
          <a:lstStyle/>
          <a:p>
            <a:pPr>
              <a:lnSpc>
                <a:spcPct val="150%"/>
              </a:lnSpc>
            </a:pPr>
            <a:r>
              <a:rPr lang="zh-CN" altLang="zh-CN" dirty="0">
                <a:latin typeface="Microsoft YaHei Light" charset="-122"/>
                <a:ea typeface="Microsoft YaHei Light" charset="-122"/>
                <a:cs typeface="Microsoft YaHei Light" charset="-122"/>
              </a:rPr>
              <a:t>资金：资金</a:t>
            </a:r>
            <a:r>
              <a:rPr lang="zh-CN" altLang="en-US" dirty="0">
                <a:latin typeface="Microsoft YaHei Light" charset="-122"/>
                <a:ea typeface="Microsoft YaHei Light" charset="-122"/>
                <a:cs typeface="Microsoft YaHei Light" charset="-122"/>
              </a:rPr>
              <a:t>一般般</a:t>
            </a:r>
            <a:r>
              <a:rPr lang="zh-CN" altLang="zh-CN" dirty="0">
                <a:latin typeface="Microsoft YaHei Light" charset="-122"/>
                <a:ea typeface="Microsoft YaHei Light" charset="-122"/>
                <a:cs typeface="Microsoft YaHei Light" charset="-122"/>
              </a:rPr>
              <a:t>充足</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劳动力：劳动力充足并低廉</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价格：项目投入大量人力，少量财力</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劳动生产率：高</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管理人员水平：高</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政府政策：无</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顾客需求：暂无</a:t>
            </a:r>
            <a:endParaRPr lang="zh-CN" altLang="zh-CN" u="sng" dirty="0">
              <a:latin typeface="Microsoft YaHei Light" charset="-122"/>
              <a:ea typeface="Microsoft YaHei Light" charset="-122"/>
              <a:cs typeface="Microsoft YaHei Light" charset="-122"/>
            </a:endParaRPr>
          </a:p>
        </p:txBody>
      </p:sp>
      <p:sp>
        <p:nvSpPr>
          <p:cNvPr id="24" name="矩形 23">
            <a:extLst>
              <a:ext uri="{FF2B5EF4-FFF2-40B4-BE49-F238E27FC236}">
                <a16:creationId xmlns:a16="http://schemas.microsoft.com/office/drawing/2014/main" id="{91CF60CB-F9A9-4ABF-B46E-AC7FBEE9D887}"/>
              </a:ext>
            </a:extLst>
          </p:cNvPr>
          <p:cNvSpPr/>
          <p:nvPr/>
        </p:nvSpPr>
        <p:spPr>
          <a:xfrm>
            <a:off x="3012196" y="1587877"/>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项目环境</a:t>
            </a:r>
          </a:p>
        </p:txBody>
      </p:sp>
      <p:grpSp>
        <p:nvGrpSpPr>
          <p:cNvPr id="12" name="组合 2">
            <a:extLst>
              <a:ext uri="{FF2B5EF4-FFF2-40B4-BE49-F238E27FC236}">
                <a16:creationId xmlns:a16="http://schemas.microsoft.com/office/drawing/2014/main" id="{AC579923-1C81-470D-991D-41135C46ADB1}"/>
              </a:ext>
            </a:extLst>
          </p:cNvPr>
          <p:cNvGrpSpPr/>
          <p:nvPr/>
        </p:nvGrpSpPr>
        <p:grpSpPr>
          <a:xfrm>
            <a:off x="-2311882" y="0"/>
            <a:ext cx="2311882" cy="6858000"/>
            <a:chOff x="0" y="0"/>
            <a:chExt cx="2311882" cy="6858000"/>
          </a:xfrm>
        </p:grpSpPr>
        <p:sp>
          <p:nvSpPr>
            <p:cNvPr id="13" name="矩形 12">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项目的环境、条件和限制</a:t>
              </a:r>
            </a:p>
          </p:txBody>
        </p:sp>
        <p:sp>
          <p:nvSpPr>
            <p:cNvPr id="15" name="文本框 14">
              <a:extLst>
                <a:ext uri="{FF2B5EF4-FFF2-40B4-BE49-F238E27FC236}">
                  <a16:creationId xmlns:a16="http://schemas.microsoft.com/office/drawing/2014/main" id="{85D5BD3F-DEB9-4813-B82A-7E32195A7A6E}"/>
                </a:ext>
              </a:extLst>
            </p:cNvPr>
            <p:cNvSpPr txBox="1"/>
            <p:nvPr/>
          </p:nvSpPr>
          <p:spPr>
            <a:xfrm>
              <a:off x="179961" y="1587877"/>
              <a:ext cx="2131921" cy="1200329"/>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Environment, Conditions &amp;</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Limitations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61755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 decel="50%" fill="hold" nodeType="withEffect">
                                  <p:stCondLst>
                                    <p:cond delay="0"/>
                                  </p:stCondLst>
                                  <p:childTnLst>
                                    <p:animMotion origin="layout" path="M -1.11111E-6 0 L 0.25174 0 " pathEditMode="relative" rAng="0" ptsTypes="AA">
                                      <p:cBhvr>
                                        <p:cTn id="6" dur="500" fill="hold"/>
                                        <p:tgtEl>
                                          <p:spTgt spid="12"/>
                                        </p:tgtEl>
                                        <p:attrNameLst>
                                          <p:attrName>ppt_x</p:attrName>
                                          <p:attrName>ppt_y</p:attrName>
                                        </p:attrNameLst>
                                      </p:cBhvr>
                                      <p:rCtr x="12.587%" y="0%"/>
                                    </p:animMotion>
                                  </p:childTnLst>
                                </p:cTn>
                              </p:par>
                              <p:par>
                                <p:cTn id="7" presetID="10" presetClass="entr" presetSubtype="0" fill="hold" grpId="0" nodeType="withEffect">
                                  <p:stCondLst>
                                    <p:cond delay="300"/>
                                  </p:stCondLst>
                                  <p:childTnLst>
                                    <p:set>
                                      <p:cBhvr>
                                        <p:cTn id="8" dur="1" fill="hold">
                                          <p:stCondLst>
                                            <p:cond delay="0"/>
                                          </p:stCondLst>
                                        </p:cTn>
                                        <p:tgtEl>
                                          <p:spTgt spid="24"/>
                                        </p:tgtEl>
                                        <p:attrNameLst>
                                          <p:attrName>style.visibility</p:attrName>
                                        </p:attrNameLst>
                                      </p:cBhvr>
                                      <p:to>
                                        <p:strVal val="visible"/>
                                      </p:to>
                                    </p:set>
                                    <p:animEffect transition="in" filter="fade">
                                      <p:cBhvr>
                                        <p:cTn id="9" dur="500"/>
                                        <p:tgtEl>
                                          <p:spTgt spid="24"/>
                                        </p:tgtEl>
                                      </p:cBhvr>
                                    </p:animEffect>
                                  </p:childTnLst>
                                </p:cTn>
                              </p:par>
                              <p:par>
                                <p:cTn id="10" presetID="10" presetClass="entr" presetSubtype="0" fill="hold" grpId="0" nodeType="withEffect">
                                  <p:stCondLst>
                                    <p:cond delay="8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Lst>
  </p:timing>
</p:sld>
</file>

<file path=ppt/slides/slide1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E289F7-9458-4EF9-AEF1-A542B5A2F63E}"/>
              </a:ext>
            </a:extLst>
          </p:cNvPr>
          <p:cNvSpPr/>
          <p:nvPr/>
        </p:nvSpPr>
        <p:spPr>
          <a:xfrm>
            <a:off x="3012197" y="2339608"/>
            <a:ext cx="5246912" cy="3416320"/>
          </a:xfrm>
          <a:prstGeom prst="rect">
            <a:avLst/>
          </a:prstGeom>
        </p:spPr>
        <p:txBody>
          <a:bodyPr wrap="square">
            <a:spAutoFit/>
          </a:bodyPr>
          <a:lstStyle/>
          <a:p>
            <a:pPr>
              <a:lnSpc>
                <a:spcPct val="150%"/>
              </a:lnSpc>
            </a:pPr>
            <a:r>
              <a:rPr lang="zh-CN" altLang="zh-CN" dirty="0">
                <a:latin typeface="Microsoft YaHei Light" charset="-122"/>
                <a:ea typeface="Microsoft YaHei Light" charset="-122"/>
                <a:cs typeface="Microsoft YaHei Light" charset="-122"/>
              </a:rPr>
              <a:t>项目周期：</a:t>
            </a:r>
            <a:r>
              <a:rPr lang="en-US" altLang="zh-CN" dirty="0">
                <a:latin typeface="Microsoft YaHei Light" charset="-122"/>
                <a:ea typeface="Microsoft YaHei Light" charset="-122"/>
                <a:cs typeface="Microsoft YaHei Light" charset="-122"/>
              </a:rPr>
              <a:t>3</a:t>
            </a:r>
            <a:r>
              <a:rPr lang="zh-CN" altLang="zh-CN" dirty="0">
                <a:latin typeface="Microsoft YaHei Light" charset="-122"/>
                <a:ea typeface="Microsoft YaHei Light" charset="-122"/>
                <a:cs typeface="Microsoft YaHei Light" charset="-122"/>
              </a:rPr>
              <a:t>个月</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性能规划： 智能辅助聊天</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成本预算：</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根据杭州社平工资</a:t>
            </a:r>
            <a:r>
              <a:rPr lang="en-US" altLang="zh-CN" dirty="0">
                <a:latin typeface="Microsoft YaHei Light" charset="-122"/>
                <a:ea typeface="Microsoft YaHei Light" charset="-122"/>
                <a:cs typeface="Microsoft YaHei Light" charset="-122"/>
              </a:rPr>
              <a:t>7000</a:t>
            </a:r>
            <a:r>
              <a:rPr lang="zh-CN" altLang="zh-CN" dirty="0">
                <a:latin typeface="Microsoft YaHei Light" charset="-122"/>
                <a:ea typeface="Microsoft YaHei Light" charset="-122"/>
                <a:cs typeface="Microsoft YaHei Light" charset="-122"/>
              </a:rPr>
              <a:t>元每月计算，则工资支出成本为</a:t>
            </a:r>
            <a:r>
              <a:rPr lang="en-US" altLang="zh-CN" dirty="0">
                <a:latin typeface="Microsoft YaHei Light" charset="-122"/>
                <a:ea typeface="Microsoft YaHei Light" charset="-122"/>
                <a:cs typeface="Microsoft YaHei Light" charset="-122"/>
              </a:rPr>
              <a:t>4*7000=28000</a:t>
            </a:r>
            <a:r>
              <a:rPr lang="zh-CN" altLang="zh-CN" dirty="0">
                <a:latin typeface="Microsoft YaHei Light" charset="-122"/>
                <a:ea typeface="Microsoft YaHei Light" charset="-122"/>
                <a:cs typeface="Microsoft YaHei Light" charset="-122"/>
              </a:rPr>
              <a:t>元。软件硬件基本每个人员都具备。小组</a:t>
            </a:r>
            <a:r>
              <a:rPr lang="en-US" altLang="zh-CN" dirty="0">
                <a:latin typeface="Microsoft YaHei Light" charset="-122"/>
                <a:ea typeface="Microsoft YaHei Light" charset="-122"/>
                <a:cs typeface="Microsoft YaHei Light" charset="-122"/>
              </a:rPr>
              <a:t>team building</a:t>
            </a:r>
            <a:r>
              <a:rPr lang="zh-CN" altLang="zh-CN" dirty="0">
                <a:latin typeface="Microsoft YaHei Light" charset="-122"/>
                <a:ea typeface="Microsoft YaHei Light" charset="-122"/>
                <a:cs typeface="Microsoft YaHei Light" charset="-122"/>
              </a:rPr>
              <a:t>吃饭成本平均每周</a:t>
            </a:r>
            <a:r>
              <a:rPr lang="en-US" altLang="zh-CN" dirty="0">
                <a:latin typeface="Microsoft YaHei Light" charset="-122"/>
                <a:ea typeface="Microsoft YaHei Light" charset="-122"/>
                <a:cs typeface="Microsoft YaHei Light" charset="-122"/>
              </a:rPr>
              <a:t>1-2</a:t>
            </a:r>
            <a:r>
              <a:rPr lang="zh-CN" altLang="zh-CN" dirty="0">
                <a:latin typeface="Microsoft YaHei Light" charset="-122"/>
                <a:ea typeface="Microsoft YaHei Light" charset="-122"/>
                <a:cs typeface="Microsoft YaHei Light" charset="-122"/>
              </a:rPr>
              <a:t>次，每次</a:t>
            </a:r>
            <a:r>
              <a:rPr lang="en-US" altLang="zh-CN" dirty="0">
                <a:latin typeface="Microsoft YaHei Light" charset="-122"/>
                <a:ea typeface="Microsoft YaHei Light" charset="-122"/>
                <a:cs typeface="Microsoft YaHei Light" charset="-122"/>
              </a:rPr>
              <a:t>100</a:t>
            </a:r>
            <a:r>
              <a:rPr lang="zh-CN" altLang="zh-CN" dirty="0">
                <a:latin typeface="Microsoft YaHei Light" charset="-122"/>
                <a:ea typeface="Microsoft YaHei Light" charset="-122"/>
                <a:cs typeface="Microsoft YaHei Light" charset="-122"/>
              </a:rPr>
              <a:t>元，则吃饭成本</a:t>
            </a:r>
            <a:r>
              <a:rPr lang="en-US" altLang="zh-CN" dirty="0">
                <a:latin typeface="Microsoft YaHei Light" charset="-122"/>
                <a:ea typeface="Microsoft YaHei Light" charset="-122"/>
                <a:cs typeface="Microsoft YaHei Light" charset="-122"/>
              </a:rPr>
              <a:t>100*25=2500</a:t>
            </a:r>
            <a:r>
              <a:rPr lang="zh-CN" altLang="zh-CN" dirty="0">
                <a:latin typeface="Microsoft YaHei Light" charset="-122"/>
                <a:ea typeface="Microsoft YaHei Light" charset="-122"/>
                <a:cs typeface="Microsoft YaHei Light" charset="-122"/>
              </a:rPr>
              <a:t>元。</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总成本：</a:t>
            </a:r>
            <a:r>
              <a:rPr lang="en-US" altLang="zh-CN" dirty="0">
                <a:latin typeface="Microsoft YaHei Light" charset="-122"/>
                <a:ea typeface="Microsoft YaHei Light" charset="-122"/>
                <a:cs typeface="Microsoft YaHei Light" charset="-122"/>
              </a:rPr>
              <a:t>28000+2500=30500</a:t>
            </a:r>
            <a:r>
              <a:rPr lang="zh-CN" altLang="zh-CN" dirty="0">
                <a:latin typeface="Microsoft YaHei Light" charset="-122"/>
                <a:ea typeface="Microsoft YaHei Light" charset="-122"/>
                <a:cs typeface="Microsoft YaHei Light" charset="-122"/>
              </a:rPr>
              <a:t>元。</a:t>
            </a:r>
            <a:endParaRPr lang="zh-CN" altLang="zh-CN" u="sng" dirty="0">
              <a:latin typeface="Microsoft YaHei Light" charset="-122"/>
              <a:ea typeface="Microsoft YaHei Light" charset="-122"/>
              <a:cs typeface="Microsoft YaHei Light" charset="-122"/>
            </a:endParaRPr>
          </a:p>
        </p:txBody>
      </p:sp>
      <p:sp>
        <p:nvSpPr>
          <p:cNvPr id="24" name="矩形 23">
            <a:extLst>
              <a:ext uri="{FF2B5EF4-FFF2-40B4-BE49-F238E27FC236}">
                <a16:creationId xmlns:a16="http://schemas.microsoft.com/office/drawing/2014/main" id="{91CF60CB-F9A9-4ABF-B46E-AC7FBEE9D887}"/>
              </a:ext>
            </a:extLst>
          </p:cNvPr>
          <p:cNvSpPr/>
          <p:nvPr/>
        </p:nvSpPr>
        <p:spPr>
          <a:xfrm>
            <a:off x="3012196" y="1587877"/>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项目条件</a:t>
            </a:r>
          </a:p>
        </p:txBody>
      </p:sp>
      <p:grpSp>
        <p:nvGrpSpPr>
          <p:cNvPr id="12"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3" name="矩形 12">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项目的环境、条件和限制</a:t>
              </a:r>
            </a:p>
          </p:txBody>
        </p:sp>
        <p:sp>
          <p:nvSpPr>
            <p:cNvPr id="15" name="文本框 14">
              <a:extLst>
                <a:ext uri="{FF2B5EF4-FFF2-40B4-BE49-F238E27FC236}">
                  <a16:creationId xmlns:a16="http://schemas.microsoft.com/office/drawing/2014/main" id="{85D5BD3F-DEB9-4813-B82A-7E32195A7A6E}"/>
                </a:ext>
              </a:extLst>
            </p:cNvPr>
            <p:cNvSpPr txBox="1"/>
            <p:nvPr/>
          </p:nvSpPr>
          <p:spPr>
            <a:xfrm>
              <a:off x="179961" y="1587877"/>
              <a:ext cx="2131921" cy="1200329"/>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Environment, Conditions &amp;</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Limitations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98050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68D658D-5A54-48C6-AB2F-3A7874B6D0CA}"/>
              </a:ext>
            </a:extLst>
          </p:cNvPr>
          <p:cNvGrpSpPr/>
          <p:nvPr/>
        </p:nvGrpSpPr>
        <p:grpSpPr>
          <a:xfrm>
            <a:off x="0" y="0"/>
            <a:ext cx="2311882" cy="6858000"/>
            <a:chOff x="0" y="0"/>
            <a:chExt cx="2311882" cy="6858000"/>
          </a:xfrm>
        </p:grpSpPr>
        <p:sp>
          <p:nvSpPr>
            <p:cNvPr id="16" name="矩形 15">
              <a:extLst>
                <a:ext uri="{FF2B5EF4-FFF2-40B4-BE49-F238E27FC236}">
                  <a16:creationId xmlns:a16="http://schemas.microsoft.com/office/drawing/2014/main" id="{7C61014A-33B7-44AA-81BE-40A9FE7AF169}"/>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D6CBFD7-772E-4B71-9F4A-23E8C66D8468}"/>
                </a:ext>
              </a:extLst>
            </p:cNvPr>
            <p:cNvSpPr txBox="1"/>
            <p:nvPr/>
          </p:nvSpPr>
          <p:spPr>
            <a:xfrm>
              <a:off x="550647" y="695325"/>
              <a:ext cx="1210588" cy="707886"/>
            </a:xfrm>
            <a:prstGeom prst="rect">
              <a:avLst/>
            </a:prstGeom>
            <a:noFill/>
            <a:ln>
              <a:noFill/>
            </a:ln>
          </p:spPr>
          <p:txBody>
            <a:bodyPr wrap="none" rtlCol="0">
              <a:spAutoFit/>
            </a:bodyPr>
            <a:lstStyle/>
            <a:p>
              <a:r>
                <a:rPr lang="zh-CN" altLang="en-US" sz="4000" dirty="0">
                  <a:solidFill>
                    <a:schemeClr val="bg1"/>
                  </a:solidFill>
                  <a:latin typeface="微软雅黑 Light" panose="020B0502040204020203" pitchFamily="34" charset="-122"/>
                  <a:ea typeface="微软雅黑 Light" panose="020B0502040204020203" pitchFamily="34" charset="-122"/>
                </a:rPr>
                <a:t>目录</a:t>
              </a:r>
            </a:p>
          </p:txBody>
        </p:sp>
        <p:sp>
          <p:nvSpPr>
            <p:cNvPr id="18" name="文本框 17">
              <a:extLst>
                <a:ext uri="{FF2B5EF4-FFF2-40B4-BE49-F238E27FC236}">
                  <a16:creationId xmlns:a16="http://schemas.microsoft.com/office/drawing/2014/main" id="{BED6706F-D3D9-425C-ADE6-DF4D7A1890A6}"/>
                </a:ext>
              </a:extLst>
            </p:cNvPr>
            <p:cNvSpPr txBox="1"/>
            <p:nvPr/>
          </p:nvSpPr>
          <p:spPr>
            <a:xfrm>
              <a:off x="550647" y="1403211"/>
              <a:ext cx="1430200" cy="461665"/>
            </a:xfrm>
            <a:prstGeom prst="rect">
              <a:avLst/>
            </a:prstGeom>
            <a:noFill/>
            <a:ln>
              <a:noFill/>
            </a:ln>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Contents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19" name="文本框 18">
            <a:extLst>
              <a:ext uri="{FF2B5EF4-FFF2-40B4-BE49-F238E27FC236}">
                <a16:creationId xmlns:a16="http://schemas.microsoft.com/office/drawing/2014/main" id="{996949B3-9D4A-4403-A6E5-4341502C578D}"/>
              </a:ext>
            </a:extLst>
          </p:cNvPr>
          <p:cNvSpPr txBox="1"/>
          <p:nvPr/>
        </p:nvSpPr>
        <p:spPr>
          <a:xfrm>
            <a:off x="3537101" y="2266658"/>
            <a:ext cx="1556836"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项目背景</a:t>
            </a:r>
          </a:p>
        </p:txBody>
      </p:sp>
      <p:sp>
        <p:nvSpPr>
          <p:cNvPr id="20" name="矩形 19">
            <a:extLst>
              <a:ext uri="{FF2B5EF4-FFF2-40B4-BE49-F238E27FC236}">
                <a16:creationId xmlns:a16="http://schemas.microsoft.com/office/drawing/2014/main" id="{5C2B2B24-9F91-441F-A079-DE91E711E1E2}"/>
              </a:ext>
            </a:extLst>
          </p:cNvPr>
          <p:cNvSpPr/>
          <p:nvPr/>
        </p:nvSpPr>
        <p:spPr>
          <a:xfrm>
            <a:off x="3537101" y="4501964"/>
            <a:ext cx="1556836"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参考文献</a:t>
            </a:r>
            <a:endParaRPr lang="zh-CN" altLang="en-US" sz="2000" dirty="0">
              <a:latin typeface="微软雅黑 Light" panose="020B0502040204020203" pitchFamily="34" charset="-122"/>
              <a:ea typeface="微软雅黑 Light" panose="020B0502040204020203" pitchFamily="34" charset="-122"/>
            </a:endParaRPr>
          </a:p>
        </p:txBody>
      </p:sp>
      <p:sp>
        <p:nvSpPr>
          <p:cNvPr id="21" name="矩形 20">
            <a:extLst>
              <a:ext uri="{FF2B5EF4-FFF2-40B4-BE49-F238E27FC236}">
                <a16:creationId xmlns:a16="http://schemas.microsoft.com/office/drawing/2014/main" id="{CBACC65D-007B-488F-82FD-167FF2CBA2D9}"/>
              </a:ext>
            </a:extLst>
          </p:cNvPr>
          <p:cNvSpPr/>
          <p:nvPr/>
        </p:nvSpPr>
        <p:spPr>
          <a:xfrm>
            <a:off x="3537101" y="2705372"/>
            <a:ext cx="2582758"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项目的可行性分析</a:t>
            </a:r>
          </a:p>
        </p:txBody>
      </p:sp>
      <p:sp>
        <p:nvSpPr>
          <p:cNvPr id="22" name="矩形 21">
            <a:extLst>
              <a:ext uri="{FF2B5EF4-FFF2-40B4-BE49-F238E27FC236}">
                <a16:creationId xmlns:a16="http://schemas.microsoft.com/office/drawing/2014/main" id="{EBD8FDB3-D40D-45BD-860D-33739773539C}"/>
              </a:ext>
            </a:extLst>
          </p:cNvPr>
          <p:cNvSpPr/>
          <p:nvPr/>
        </p:nvSpPr>
        <p:spPr>
          <a:xfrm>
            <a:off x="3537101" y="3154520"/>
            <a:ext cx="2326278"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项目的需求分析</a:t>
            </a:r>
          </a:p>
        </p:txBody>
      </p:sp>
      <p:sp>
        <p:nvSpPr>
          <p:cNvPr id="23" name="矩形 22">
            <a:extLst>
              <a:ext uri="{FF2B5EF4-FFF2-40B4-BE49-F238E27FC236}">
                <a16:creationId xmlns:a16="http://schemas.microsoft.com/office/drawing/2014/main" id="{F3623D9A-C4F6-44FE-8FF3-F1D131A8C089}"/>
              </a:ext>
            </a:extLst>
          </p:cNvPr>
          <p:cNvSpPr/>
          <p:nvPr/>
        </p:nvSpPr>
        <p:spPr>
          <a:xfrm>
            <a:off x="3537101" y="3603668"/>
            <a:ext cx="3352200"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项目的环境、条件和限制</a:t>
            </a:r>
          </a:p>
        </p:txBody>
      </p:sp>
      <p:sp>
        <p:nvSpPr>
          <p:cNvPr id="24" name="矩形 23">
            <a:extLst>
              <a:ext uri="{FF2B5EF4-FFF2-40B4-BE49-F238E27FC236}">
                <a16:creationId xmlns:a16="http://schemas.microsoft.com/office/drawing/2014/main" id="{0BF77301-E6C3-43F0-B102-8BF3BD229D57}"/>
              </a:ext>
            </a:extLst>
          </p:cNvPr>
          <p:cNvSpPr/>
          <p:nvPr/>
        </p:nvSpPr>
        <p:spPr>
          <a:xfrm>
            <a:off x="3537101" y="4052816"/>
            <a:ext cx="2069797" cy="400110"/>
          </a:xfrm>
          <a:prstGeom prst="rect">
            <a:avLst/>
          </a:prstGeom>
        </p:spPr>
        <p:txBody>
          <a:bodyPr wrap="none">
            <a:spAutoFit/>
          </a:bodyPr>
          <a:lstStyle/>
          <a:p>
            <a:pPr marL="342900" indent="-342900">
              <a:buFont typeface="Arial" panose="020B0604020202020204" pitchFamily="34" charset="0"/>
              <a:buChar char="•"/>
            </a:pPr>
            <a:r>
              <a:rPr lang="zh-CN" altLang="en-US" sz="2000" kern="100" dirty="0">
                <a:latin typeface="微软雅黑 Light" panose="020B0502040204020203" pitchFamily="34" charset="-122"/>
                <a:ea typeface="微软雅黑 Light" panose="020B0502040204020203" pitchFamily="34" charset="-122"/>
              </a:rPr>
              <a:t>项目团队建设</a:t>
            </a:r>
          </a:p>
        </p:txBody>
      </p:sp>
    </p:spTree>
    <p:extLst>
      <p:ext uri="{BB962C8B-B14F-4D97-AF65-F5344CB8AC3E}">
        <p14:creationId xmlns:p14="http://schemas.microsoft.com/office/powerpoint/2010/main" val="133386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42" presetClass="path" presetSubtype="0" accel="50%" decel="50%" fill="hold" nodeType="withEffect">
                                  <p:stCondLst>
                                    <p:cond delay="0"/>
                                  </p:stCondLst>
                                  <p:childTnLst>
                                    <p:animMotion origin="layout" path="M 1.11111E-6 0 L -0.25399 0 " pathEditMode="relative" rAng="0" ptsTypes="AA">
                                      <p:cBhvr>
                                        <p:cTn id="44" dur="500" fill="hold"/>
                                        <p:tgtEl>
                                          <p:spTgt spid="15"/>
                                        </p:tgtEl>
                                        <p:attrNameLst>
                                          <p:attrName>ppt_x</p:attrName>
                                          <p:attrName>ppt_y</p:attrName>
                                        </p:attrNameLst>
                                      </p:cBhvr>
                                      <p:rCtr x="-12.6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p:bldP spid="21" grpId="1"/>
      <p:bldP spid="22" grpId="0"/>
      <p:bldP spid="22" grpId="1"/>
      <p:bldP spid="23" grpId="0"/>
      <p:bldP spid="23" grpId="1"/>
      <p:bldP spid="24" grpId="0"/>
      <p:bldP spid="24" grpId="1"/>
    </p:bldLst>
  </p:timing>
</p:sld>
</file>

<file path=ppt/slides/slide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E289F7-9458-4EF9-AEF1-A542B5A2F63E}"/>
              </a:ext>
            </a:extLst>
          </p:cNvPr>
          <p:cNvSpPr/>
          <p:nvPr/>
        </p:nvSpPr>
        <p:spPr>
          <a:xfrm>
            <a:off x="3600026" y="2788206"/>
            <a:ext cx="5246912" cy="1338828"/>
          </a:xfrm>
          <a:prstGeom prst="rect">
            <a:avLst/>
          </a:prstGeom>
        </p:spPr>
        <p:txBody>
          <a:bodyPr wrap="square">
            <a:spAutoFit/>
          </a:bodyPr>
          <a:lstStyle/>
          <a:p>
            <a:pPr>
              <a:lnSpc>
                <a:spcPct val="150%"/>
              </a:lnSpc>
            </a:pPr>
            <a:r>
              <a:rPr lang="zh-CN" altLang="zh-CN" dirty="0">
                <a:latin typeface="Microsoft YaHei Light" charset="-122"/>
                <a:ea typeface="Microsoft YaHei Light" charset="-122"/>
                <a:cs typeface="Microsoft YaHei Light" charset="-122"/>
              </a:rPr>
              <a:t>技术限制：专业技术的缺失</a:t>
            </a:r>
            <a:r>
              <a:rPr lang="zh-CN" altLang="en-US" dirty="0">
                <a:latin typeface="Microsoft YaHei Light" charset="-122"/>
                <a:ea typeface="Microsoft YaHei Light" charset="-122"/>
                <a:cs typeface="Microsoft YaHei Light" charset="-122"/>
              </a:rPr>
              <a:t>，在学</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金钱限制：金钱投入有限</a:t>
            </a:r>
            <a:endParaRPr lang="zh-CN" altLang="zh-CN" u="sng" dirty="0">
              <a:latin typeface="Microsoft YaHei Light" charset="-122"/>
              <a:ea typeface="Microsoft YaHei Light" charset="-122"/>
              <a:cs typeface="Microsoft YaHei Light" charset="-122"/>
            </a:endParaRPr>
          </a:p>
          <a:p>
            <a:pPr>
              <a:lnSpc>
                <a:spcPct val="150%"/>
              </a:lnSpc>
            </a:pPr>
            <a:r>
              <a:rPr lang="zh-CN" altLang="zh-CN" dirty="0">
                <a:latin typeface="Microsoft YaHei Light" charset="-122"/>
                <a:ea typeface="Microsoft YaHei Light" charset="-122"/>
                <a:cs typeface="Microsoft YaHei Light" charset="-122"/>
              </a:rPr>
              <a:t>时间限制：时间投入有限</a:t>
            </a:r>
            <a:endParaRPr lang="zh-CN" altLang="zh-CN" u="sng" dirty="0">
              <a:latin typeface="Microsoft YaHei Light" charset="-122"/>
              <a:ea typeface="Microsoft YaHei Light" charset="-122"/>
              <a:cs typeface="Microsoft YaHei Light" charset="-122"/>
            </a:endParaRPr>
          </a:p>
        </p:txBody>
      </p:sp>
      <p:sp>
        <p:nvSpPr>
          <p:cNvPr id="24" name="矩形 23">
            <a:extLst>
              <a:ext uri="{FF2B5EF4-FFF2-40B4-BE49-F238E27FC236}">
                <a16:creationId xmlns:a16="http://schemas.microsoft.com/office/drawing/2014/main" id="{91CF60CB-F9A9-4ABF-B46E-AC7FBEE9D887}"/>
              </a:ext>
            </a:extLst>
          </p:cNvPr>
          <p:cNvSpPr/>
          <p:nvPr/>
        </p:nvSpPr>
        <p:spPr>
          <a:xfrm>
            <a:off x="3600025" y="2036475"/>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项目限制</a:t>
            </a:r>
          </a:p>
        </p:txBody>
      </p:sp>
      <p:grpSp>
        <p:nvGrpSpPr>
          <p:cNvPr id="12"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3" name="矩形 12">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项目的环境、条件和限制</a:t>
              </a:r>
            </a:p>
          </p:txBody>
        </p:sp>
        <p:sp>
          <p:nvSpPr>
            <p:cNvPr id="15" name="文本框 14">
              <a:extLst>
                <a:ext uri="{FF2B5EF4-FFF2-40B4-BE49-F238E27FC236}">
                  <a16:creationId xmlns:a16="http://schemas.microsoft.com/office/drawing/2014/main" id="{85D5BD3F-DEB9-4813-B82A-7E32195A7A6E}"/>
                </a:ext>
              </a:extLst>
            </p:cNvPr>
            <p:cNvSpPr txBox="1"/>
            <p:nvPr/>
          </p:nvSpPr>
          <p:spPr>
            <a:xfrm>
              <a:off x="179961" y="1587877"/>
              <a:ext cx="2131921" cy="1200329"/>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Environment, Conditions &amp;</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Limitations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95619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 decel="50%" fill="hold" nodeType="clickEffect">
                                  <p:stCondLst>
                                    <p:cond delay="0"/>
                                  </p:stCondLst>
                                  <p:childTnLst>
                                    <p:animMotion origin="layout" path="M 1.11111E-6 0 L -0.25504 0 " pathEditMode="relative" rAng="0" ptsTypes="AA">
                                      <p:cBhvr>
                                        <p:cTn id="14" dur="500" fill="hold"/>
                                        <p:tgtEl>
                                          <p:spTgt spid="12"/>
                                        </p:tgtEl>
                                        <p:attrNameLst>
                                          <p:attrName>ppt_x</p:attrName>
                                          <p:attrName>ppt_y</p:attrName>
                                        </p:attrNameLst>
                                      </p:cBhvr>
                                      <p:rCtr x="-12.743%" y="0%"/>
                                    </p:animMotion>
                                  </p:childTnLst>
                                </p:cTn>
                              </p:par>
                              <p:par>
                                <p:cTn id="15" presetID="10" presetClass="exit" presetSubtype="0" fill="hold" grpId="1" nodeType="withEffect">
                                  <p:stCondLst>
                                    <p:cond delay="0"/>
                                  </p:stCondLst>
                                  <p:childTnLst>
                                    <p:animEffect transition="out" filter="fade">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4" grpId="0"/>
      <p:bldP spid="24" grpId="1"/>
    </p:bldLst>
  </p:timing>
</p:sld>
</file>

<file path=ppt/slides/slide2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2311881"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17" name="矩形 16">
            <a:extLst>
              <a:ext uri="{FF2B5EF4-FFF2-40B4-BE49-F238E27FC236}">
                <a16:creationId xmlns:a16="http://schemas.microsoft.com/office/drawing/2014/main" id="{865B5ABB-9F15-4829-8EBD-CAF2C0E1A77E}"/>
              </a:ext>
            </a:extLst>
          </p:cNvPr>
          <p:cNvSpPr/>
          <p:nvPr/>
        </p:nvSpPr>
        <p:spPr>
          <a:xfrm>
            <a:off x="3568700" y="2704525"/>
            <a:ext cx="4572000" cy="2677656"/>
          </a:xfrm>
          <a:prstGeom prst="rect">
            <a:avLst/>
          </a:prstGeom>
        </p:spPr>
        <p:txBody>
          <a:bodyPr>
            <a:spAutoFit/>
          </a:bodyPr>
          <a:lstStyle/>
          <a:p>
            <a:pPr>
              <a:lnSpc>
                <a:spcPct val="150%"/>
              </a:lnSpc>
            </a:pPr>
            <a:r>
              <a:rPr lang="zh-CN" altLang="en-US" sz="2800" kern="100" dirty="0">
                <a:latin typeface="Microsoft YaHei" charset="-122"/>
                <a:ea typeface="Microsoft YaHei" charset="-122"/>
                <a:cs typeface="Microsoft YaHei" charset="-122"/>
              </a:rPr>
              <a:t>组长</a:t>
            </a:r>
            <a:r>
              <a:rPr lang="zh-CN" altLang="en-US" sz="2800" kern="100" dirty="0">
                <a:latin typeface="微软雅黑 Light" panose="020B0502040204020203" pitchFamily="34" charset="-122"/>
                <a:ea typeface="微软雅黑 Light" panose="020B0502040204020203" pitchFamily="34" charset="-122"/>
              </a:rPr>
              <a:t>：苏碧青</a:t>
            </a:r>
          </a:p>
          <a:p>
            <a:pPr>
              <a:lnSpc>
                <a:spcPct val="150%"/>
              </a:lnSpc>
            </a:pPr>
            <a:r>
              <a:rPr lang="zh-CN" altLang="en-US" sz="2800" kern="100" dirty="0">
                <a:latin typeface="Microsoft YaHei" charset="-122"/>
                <a:ea typeface="Microsoft YaHei" charset="-122"/>
                <a:cs typeface="Microsoft YaHei" charset="-122"/>
              </a:rPr>
              <a:t>成员</a:t>
            </a:r>
            <a:r>
              <a:rPr lang="zh-CN" altLang="en-US" sz="2800" kern="100" dirty="0">
                <a:latin typeface="微软雅黑 Light" panose="020B0502040204020203" pitchFamily="34" charset="-122"/>
                <a:ea typeface="微软雅黑 Light" panose="020B0502040204020203" pitchFamily="34" charset="-122"/>
              </a:rPr>
              <a:t>：陈铭阳</a:t>
            </a:r>
          </a:p>
          <a:p>
            <a:pPr lvl="1">
              <a:lnSpc>
                <a:spcPct val="150%"/>
              </a:lnSpc>
            </a:pPr>
            <a:r>
              <a:rPr lang="en-US" altLang="zh-CN" sz="2800" kern="100" dirty="0">
                <a:latin typeface="微软雅黑 Light" panose="020B0502040204020203" pitchFamily="34" charset="-122"/>
                <a:ea typeface="微软雅黑 Light" panose="020B0502040204020203" pitchFamily="34" charset="-122"/>
              </a:rPr>
              <a:t>      </a:t>
            </a:r>
            <a:r>
              <a:rPr lang="zh-CN" altLang="en-US" sz="2800" kern="100" dirty="0">
                <a:latin typeface="微软雅黑 Light" panose="020B0502040204020203" pitchFamily="34" charset="-122"/>
                <a:ea typeface="微软雅黑 Light" panose="020B0502040204020203" pitchFamily="34" charset="-122"/>
              </a:rPr>
              <a:t>刘乐威</a:t>
            </a:r>
          </a:p>
          <a:p>
            <a:pPr lvl="1">
              <a:lnSpc>
                <a:spcPct val="150%"/>
              </a:lnSpc>
            </a:pPr>
            <a:r>
              <a:rPr lang="zh-CN" altLang="en-US" sz="2800" kern="100" dirty="0">
                <a:latin typeface="微软雅黑 Light" panose="020B0502040204020203" pitchFamily="34" charset="-122"/>
                <a:ea typeface="微软雅黑 Light" panose="020B0502040204020203" pitchFamily="34" charset="-122"/>
              </a:rPr>
              <a:t>      蓝舒雯</a:t>
            </a:r>
          </a:p>
        </p:txBody>
      </p:sp>
      <p:sp>
        <p:nvSpPr>
          <p:cNvPr id="18" name="矩形 17">
            <a:extLst>
              <a:ext uri="{FF2B5EF4-FFF2-40B4-BE49-F238E27FC236}">
                <a16:creationId xmlns:a16="http://schemas.microsoft.com/office/drawing/2014/main" id="{DD66BD1D-9598-45A0-8D53-6569CB901233}"/>
              </a:ext>
            </a:extLst>
          </p:cNvPr>
          <p:cNvSpPr/>
          <p:nvPr/>
        </p:nvSpPr>
        <p:spPr>
          <a:xfrm>
            <a:off x="3568700" y="1835011"/>
            <a:ext cx="4785284" cy="738664"/>
          </a:xfrm>
          <a:prstGeom prst="rect">
            <a:avLst/>
          </a:prstGeom>
        </p:spPr>
        <p:txBody>
          <a:bodyPr wrap="none">
            <a:spAutoFit/>
          </a:bodyPr>
          <a:lstStyle/>
          <a:p>
            <a:pPr>
              <a:lnSpc>
                <a:spcPct val="150%"/>
              </a:lnSpc>
            </a:pPr>
            <a:r>
              <a:rPr lang="en-US" altLang="zh-CN" sz="2800" kern="100" dirty="0">
                <a:latin typeface="Microsoft YaHei" charset="-122"/>
                <a:ea typeface="Microsoft YaHei" charset="-122"/>
                <a:cs typeface="Microsoft YaHei" charset="-122"/>
              </a:rPr>
              <a:t>SE2018</a:t>
            </a:r>
            <a:r>
              <a:rPr lang="zh-CN" altLang="en-US" sz="2800" kern="100" dirty="0">
                <a:latin typeface="Microsoft YaHei" charset="-122"/>
                <a:ea typeface="Microsoft YaHei" charset="-122"/>
                <a:cs typeface="Microsoft YaHei" charset="-122"/>
              </a:rPr>
              <a:t>春</a:t>
            </a:r>
            <a:r>
              <a:rPr lang="en-US" altLang="zh-CN" sz="2800" kern="100" dirty="0">
                <a:latin typeface="Microsoft YaHei" charset="-122"/>
                <a:ea typeface="Microsoft YaHei" charset="-122"/>
                <a:cs typeface="Microsoft YaHei" charset="-122"/>
              </a:rPr>
              <a:t>-G11</a:t>
            </a:r>
            <a:r>
              <a:rPr lang="zh-CN" altLang="en-US" sz="2800" kern="100" dirty="0">
                <a:latin typeface="Microsoft YaHei" charset="-122"/>
                <a:ea typeface="Microsoft YaHei" charset="-122"/>
                <a:cs typeface="Microsoft YaHei" charset="-122"/>
              </a:rPr>
              <a:t>小组全体成员</a:t>
            </a:r>
          </a:p>
        </p:txBody>
      </p:sp>
    </p:spTree>
    <p:extLst>
      <p:ext uri="{BB962C8B-B14F-4D97-AF65-F5344CB8AC3E}">
        <p14:creationId xmlns:p14="http://schemas.microsoft.com/office/powerpoint/2010/main" val="392373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 decel="50%" fill="hold" nodeType="withEffect">
                                  <p:stCondLst>
                                    <p:cond delay="0"/>
                                  </p:stCondLst>
                                  <p:childTnLst>
                                    <p:animMotion origin="layout" path="M 3.61111E-6 0 L 0.25225 0 " pathEditMode="relative" rAng="0" ptsTypes="AA">
                                      <p:cBhvr>
                                        <p:cTn id="6" dur="500" fill="hold"/>
                                        <p:tgtEl>
                                          <p:spTgt spid="13"/>
                                        </p:tgtEl>
                                        <p:attrNameLst>
                                          <p:attrName>ppt_x</p:attrName>
                                          <p:attrName>ppt_y</p:attrName>
                                        </p:attrNameLst>
                                      </p:cBhvr>
                                      <p:rCtr x="12.604%" y="0%"/>
                                    </p:animMotion>
                                  </p:childTnLst>
                                </p:cTn>
                              </p:par>
                              <p:par>
                                <p:cTn id="7" presetID="10" presetClass="entr" presetSubtype="0" fill="hold" grpId="0" nodeType="withEffect">
                                  <p:stCondLst>
                                    <p:cond delay="3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8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3" name="组 22"/>
          <p:cNvGrpSpPr/>
          <p:nvPr/>
        </p:nvGrpSpPr>
        <p:grpSpPr>
          <a:xfrm>
            <a:off x="3164596" y="2619219"/>
            <a:ext cx="4572000" cy="3144830"/>
            <a:chOff x="3164596" y="1856912"/>
            <a:chExt cx="4572000" cy="3144830"/>
          </a:xfrm>
        </p:grpSpPr>
        <p:sp>
          <p:nvSpPr>
            <p:cNvPr id="24" name="矩形 23">
              <a:extLst>
                <a:ext uri="{FF2B5EF4-FFF2-40B4-BE49-F238E27FC236}">
                  <a16:creationId xmlns:a16="http://schemas.microsoft.com/office/drawing/2014/main" id="{49CE7F99-78F7-4F23-A087-11B0096908A7}"/>
                </a:ext>
              </a:extLst>
            </p:cNvPr>
            <p:cNvSpPr/>
            <p:nvPr/>
          </p:nvSpPr>
          <p:spPr>
            <a:xfrm>
              <a:off x="3164596" y="1856912"/>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组织模式</a:t>
              </a:r>
            </a:p>
          </p:txBody>
        </p:sp>
        <p:sp>
          <p:nvSpPr>
            <p:cNvPr id="25" name="矩形 24">
              <a:extLst>
                <a:ext uri="{FF2B5EF4-FFF2-40B4-BE49-F238E27FC236}">
                  <a16:creationId xmlns:a16="http://schemas.microsoft.com/office/drawing/2014/main" id="{121B205E-5727-490C-89B3-5496460B839D}"/>
                </a:ext>
              </a:extLst>
            </p:cNvPr>
            <p:cNvSpPr/>
            <p:nvPr/>
          </p:nvSpPr>
          <p:spPr>
            <a:xfrm>
              <a:off x="3164596" y="2416419"/>
              <a:ext cx="4572000" cy="2585323"/>
            </a:xfrm>
            <a:prstGeom prst="rect">
              <a:avLst/>
            </a:prstGeom>
          </p:spPr>
          <p:txBody>
            <a:bodyPr>
              <a:spAutoFit/>
            </a:bodyPr>
            <a:lstStyle/>
            <a:p>
              <a:pPr>
                <a:lnSpc>
                  <a:spcPct val="150%"/>
                </a:lnSpc>
              </a:pPr>
              <a:r>
                <a:rPr lang="zh-CN" altLang="en-US" kern="100" dirty="0">
                  <a:latin typeface="Microsoft YaHei Light" charset="-122"/>
                  <a:ea typeface="Microsoft YaHei Light" charset="-122"/>
                  <a:cs typeface="Microsoft YaHei Light" charset="-122"/>
                </a:rPr>
                <a:t>管理层负责决策，各个分组负责执行，分组又分为长期分组和临时分组。长期分组包括核心组、技术组、数据组、文献组、宣传组；</a:t>
              </a:r>
              <a:r>
                <a:rPr lang="zh-CN" altLang="zh-CN" dirty="0">
                  <a:latin typeface="Microsoft YaHei Light" charset="-122"/>
                  <a:ea typeface="Microsoft YaHei Light" charset="-122"/>
                  <a:cs typeface="Microsoft YaHei Light" charset="-122"/>
                </a:rPr>
                <a:t>临时分组</a:t>
              </a:r>
              <a:r>
                <a:rPr lang="zh-CN" altLang="en-US" dirty="0">
                  <a:latin typeface="Microsoft YaHei Light" charset="-122"/>
                  <a:ea typeface="Microsoft YaHei Light" charset="-122"/>
                  <a:cs typeface="Microsoft YaHei Light" charset="-122"/>
                </a:rPr>
                <a:t>包括</a:t>
              </a:r>
              <a:r>
                <a:rPr lang="zh-CN" altLang="zh-CN" dirty="0">
                  <a:latin typeface="Microsoft YaHei Light" charset="-122"/>
                  <a:ea typeface="Microsoft YaHei Light" charset="-122"/>
                  <a:cs typeface="Microsoft YaHei Light" charset="-122"/>
                </a:rPr>
                <a:t>数据服务项目组、课程服务组等</a:t>
              </a:r>
              <a:r>
                <a:rPr lang="zh-CN" altLang="en-US" dirty="0">
                  <a:latin typeface="Microsoft YaHei Light" charset="-122"/>
                  <a:ea typeface="Microsoft YaHei Light" charset="-122"/>
                  <a:cs typeface="Microsoft YaHei Light" charset="-122"/>
                </a:rPr>
                <a:t>。各组都有明确的任务分工，几个主要分组的任务如下： </a:t>
              </a:r>
              <a:endParaRPr lang="zh-CN" altLang="en-US" kern="100" dirty="0">
                <a:latin typeface="Microsoft YaHei Light" charset="-122"/>
                <a:ea typeface="Microsoft YaHei Light" charset="-122"/>
                <a:cs typeface="Microsoft YaHei Light" charset="-122"/>
              </a:endParaRPr>
            </a:p>
          </p:txBody>
        </p:sp>
      </p:grpSp>
      <p:sp>
        <p:nvSpPr>
          <p:cNvPr id="29" name="文本框 28"/>
          <p:cNvSpPr txBox="1"/>
          <p:nvPr/>
        </p:nvSpPr>
        <p:spPr>
          <a:xfrm>
            <a:off x="3164596" y="1483758"/>
            <a:ext cx="1620957"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项目分工</a:t>
            </a:r>
          </a:p>
        </p:txBody>
      </p:sp>
    </p:spTree>
    <p:extLst>
      <p:ext uri="{BB962C8B-B14F-4D97-AF65-F5344CB8AC3E}">
        <p14:creationId xmlns:p14="http://schemas.microsoft.com/office/powerpoint/2010/main" val="210534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24" name="矩形 23">
            <a:extLst>
              <a:ext uri="{FF2B5EF4-FFF2-40B4-BE49-F238E27FC236}">
                <a16:creationId xmlns:a16="http://schemas.microsoft.com/office/drawing/2014/main" id="{49CE7F99-78F7-4F23-A087-11B0096908A7}"/>
              </a:ext>
            </a:extLst>
          </p:cNvPr>
          <p:cNvSpPr/>
          <p:nvPr/>
        </p:nvSpPr>
        <p:spPr>
          <a:xfrm>
            <a:off x="3148267" y="1745368"/>
            <a:ext cx="954107"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技术组</a:t>
            </a:r>
          </a:p>
        </p:txBody>
      </p:sp>
      <p:sp>
        <p:nvSpPr>
          <p:cNvPr id="25" name="矩形 24">
            <a:extLst>
              <a:ext uri="{FF2B5EF4-FFF2-40B4-BE49-F238E27FC236}">
                <a16:creationId xmlns:a16="http://schemas.microsoft.com/office/drawing/2014/main" id="{121B205E-5727-490C-89B3-5496460B839D}"/>
              </a:ext>
            </a:extLst>
          </p:cNvPr>
          <p:cNvSpPr/>
          <p:nvPr/>
        </p:nvSpPr>
        <p:spPr>
          <a:xfrm>
            <a:off x="3148267" y="2304875"/>
            <a:ext cx="4572000" cy="3000821"/>
          </a:xfrm>
          <a:prstGeom prst="rect">
            <a:avLst/>
          </a:prstGeom>
        </p:spPr>
        <p:txBody>
          <a:bodyPr>
            <a:spAutoFit/>
          </a:bodyPr>
          <a:lstStyle/>
          <a:p>
            <a:pPr>
              <a:lnSpc>
                <a:spcPct val="150%"/>
              </a:lnSpc>
            </a:pPr>
            <a:r>
              <a:rPr lang="zh-CN" altLang="en-US" kern="100" dirty="0">
                <a:latin typeface="Microsoft YaHei Light" charset="-122"/>
                <a:ea typeface="Microsoft YaHei Light" charset="-122"/>
                <a:cs typeface="Microsoft YaHei Light" charset="-122"/>
              </a:rPr>
              <a:t>负责项目的核心技术，包括做爬虫和分布性系统。课题组自己搭建爬虫系统，支持私人定制，不经渲染，提高效率；使用分布式系统完成数据的分布式采集，储存和计算任务。课题组设计及使用的分布式框架考虑到爬虫的针对性，框架成品具有很强的拓展性，只需加一个硬件或模板即可以套用。</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729" y="5029199"/>
            <a:ext cx="1652645" cy="1652645"/>
          </a:xfrm>
          <a:prstGeom prst="rect">
            <a:avLst/>
          </a:prstGeom>
        </p:spPr>
      </p:pic>
    </p:spTree>
    <p:extLst>
      <p:ext uri="{BB962C8B-B14F-4D97-AF65-F5344CB8AC3E}">
        <p14:creationId xmlns:p14="http://schemas.microsoft.com/office/powerpoint/2010/main" val="101446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24" name="矩形 23">
            <a:extLst>
              <a:ext uri="{FF2B5EF4-FFF2-40B4-BE49-F238E27FC236}">
                <a16:creationId xmlns:a16="http://schemas.microsoft.com/office/drawing/2014/main" id="{49CE7F99-78F7-4F23-A087-11B0096908A7}"/>
              </a:ext>
            </a:extLst>
          </p:cNvPr>
          <p:cNvSpPr/>
          <p:nvPr/>
        </p:nvSpPr>
        <p:spPr>
          <a:xfrm>
            <a:off x="3148267" y="1745368"/>
            <a:ext cx="954107"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文献组</a:t>
            </a:r>
          </a:p>
        </p:txBody>
      </p:sp>
      <p:sp>
        <p:nvSpPr>
          <p:cNvPr id="25" name="矩形 24">
            <a:extLst>
              <a:ext uri="{FF2B5EF4-FFF2-40B4-BE49-F238E27FC236}">
                <a16:creationId xmlns:a16="http://schemas.microsoft.com/office/drawing/2014/main" id="{121B205E-5727-490C-89B3-5496460B839D}"/>
              </a:ext>
            </a:extLst>
          </p:cNvPr>
          <p:cNvSpPr/>
          <p:nvPr/>
        </p:nvSpPr>
        <p:spPr>
          <a:xfrm>
            <a:off x="3148267" y="2304875"/>
            <a:ext cx="4572000" cy="2169825"/>
          </a:xfrm>
          <a:prstGeom prst="rect">
            <a:avLst/>
          </a:prstGeom>
        </p:spPr>
        <p:txBody>
          <a:bodyPr>
            <a:spAutoFit/>
          </a:bodyPr>
          <a:lstStyle/>
          <a:p>
            <a:pPr>
              <a:lnSpc>
                <a:spcPct val="150%"/>
              </a:lnSpc>
            </a:pPr>
            <a:r>
              <a:rPr lang="zh-CN" altLang="en-US" kern="100" dirty="0">
                <a:latin typeface="Microsoft YaHei Light" charset="-122"/>
                <a:ea typeface="Microsoft YaHei Light" charset="-122"/>
                <a:cs typeface="Microsoft YaHei Light" charset="-122"/>
              </a:rPr>
              <a:t>文献组主要看有关大数据的论文，基于这部分与数据挖掘有关的文章去做一些描述性的结果。通过基本而全方面的描述看到数据的样子，从而探测数据背后的数据模型。文献组后期会和数据组合并。</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5680" y="4960982"/>
            <a:ext cx="1656000" cy="1656000"/>
          </a:xfrm>
          <a:prstGeom prst="rect">
            <a:avLst/>
          </a:prstGeom>
        </p:spPr>
      </p:pic>
    </p:spTree>
    <p:extLst>
      <p:ext uri="{BB962C8B-B14F-4D97-AF65-F5344CB8AC3E}">
        <p14:creationId xmlns:p14="http://schemas.microsoft.com/office/powerpoint/2010/main" val="104499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DA2DD40C-5452-4C2E-961A-28713678FE70}"/>
              </a:ext>
            </a:extLst>
          </p:cNvPr>
          <p:cNvGrpSpPr/>
          <p:nvPr/>
        </p:nvGrpSpPr>
        <p:grpSpPr>
          <a:xfrm>
            <a:off x="0" y="0"/>
            <a:ext cx="2447461" cy="6858000"/>
            <a:chOff x="0" y="0"/>
            <a:chExt cx="2447461" cy="6858000"/>
          </a:xfrm>
        </p:grpSpPr>
        <p:sp>
          <p:nvSpPr>
            <p:cNvPr id="14" name="矩形 13">
              <a:extLst>
                <a:ext uri="{FF2B5EF4-FFF2-40B4-BE49-F238E27FC236}">
                  <a16:creationId xmlns:a16="http://schemas.microsoft.com/office/drawing/2014/main" id="{B4E0122F-E1D4-4A24-B900-4B130D82741E}"/>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F9CD1CA-F01E-4E35-BB5E-8BBFE9286116}"/>
                </a:ext>
              </a:extLst>
            </p:cNvPr>
            <p:cNvSpPr txBox="1"/>
            <p:nvPr/>
          </p:nvSpPr>
          <p:spPr>
            <a:xfrm>
              <a:off x="135580" y="756880"/>
              <a:ext cx="2311881" cy="461665"/>
            </a:xfrm>
            <a:prstGeom prst="rect">
              <a:avLst/>
            </a:prstGeom>
            <a:noFill/>
            <a:ln>
              <a:noFill/>
            </a:ln>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项目团队建设</a:t>
              </a:r>
            </a:p>
          </p:txBody>
        </p:sp>
        <p:sp>
          <p:nvSpPr>
            <p:cNvPr id="16" name="文本框 15">
              <a:extLst>
                <a:ext uri="{FF2B5EF4-FFF2-40B4-BE49-F238E27FC236}">
                  <a16:creationId xmlns:a16="http://schemas.microsoft.com/office/drawing/2014/main" id="{F1222369-1E52-4525-9033-E485FFD3FECA}"/>
                </a:ext>
              </a:extLst>
            </p:cNvPr>
            <p:cNvSpPr txBox="1"/>
            <p:nvPr/>
          </p:nvSpPr>
          <p:spPr>
            <a:xfrm>
              <a:off x="135580" y="1283703"/>
              <a:ext cx="2220686"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Team</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Building</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24" name="矩形 23">
            <a:extLst>
              <a:ext uri="{FF2B5EF4-FFF2-40B4-BE49-F238E27FC236}">
                <a16:creationId xmlns:a16="http://schemas.microsoft.com/office/drawing/2014/main" id="{49CE7F99-78F7-4F23-A087-11B0096908A7}"/>
              </a:ext>
            </a:extLst>
          </p:cNvPr>
          <p:cNvSpPr/>
          <p:nvPr/>
        </p:nvSpPr>
        <p:spPr>
          <a:xfrm>
            <a:off x="3066625" y="1314480"/>
            <a:ext cx="1008644" cy="400110"/>
          </a:xfrm>
          <a:prstGeom prst="rect">
            <a:avLst/>
          </a:prstGeom>
        </p:spPr>
        <p:txBody>
          <a:bodyPr wrap="square">
            <a:spAutoFit/>
          </a:bodyPr>
          <a:lstStyle/>
          <a:p>
            <a:r>
              <a:rPr lang="zh-CN" altLang="en-US" sz="2000" kern="100" dirty="0">
                <a:latin typeface="微软雅黑" panose="020B0503020204020204" pitchFamily="34" charset="-122"/>
                <a:ea typeface="微软雅黑" panose="020B0503020204020204" pitchFamily="34" charset="-122"/>
              </a:rPr>
              <a:t>数据组</a:t>
            </a:r>
          </a:p>
        </p:txBody>
      </p:sp>
      <p:sp>
        <p:nvSpPr>
          <p:cNvPr id="25" name="矩形 24">
            <a:extLst>
              <a:ext uri="{FF2B5EF4-FFF2-40B4-BE49-F238E27FC236}">
                <a16:creationId xmlns:a16="http://schemas.microsoft.com/office/drawing/2014/main" id="{121B205E-5727-490C-89B3-5496460B839D}"/>
              </a:ext>
            </a:extLst>
          </p:cNvPr>
          <p:cNvSpPr/>
          <p:nvPr/>
        </p:nvSpPr>
        <p:spPr>
          <a:xfrm>
            <a:off x="3066625" y="1867893"/>
            <a:ext cx="5130319" cy="3416320"/>
          </a:xfrm>
          <a:prstGeom prst="rect">
            <a:avLst/>
          </a:prstGeom>
        </p:spPr>
        <p:txBody>
          <a:bodyPr wrap="square">
            <a:spAutoFit/>
          </a:bodyPr>
          <a:lstStyle/>
          <a:p>
            <a:pPr>
              <a:lnSpc>
                <a:spcPct val="150%"/>
              </a:lnSpc>
            </a:pPr>
            <a:r>
              <a:rPr lang="zh-CN" altLang="en-US" kern="100" dirty="0">
                <a:latin typeface="Microsoft YaHei Light" charset="-122"/>
                <a:ea typeface="Microsoft YaHei Light" charset="-122"/>
                <a:cs typeface="Microsoft YaHei Light" charset="-122"/>
              </a:rPr>
              <a:t>主要用到的技术是机器学习，目前做的是数据挖掘中的文本挖掘。由于在线平台文本数据远多于数字数据，因此需要机器人理解信息分类，做情感分析（从评论），为之后了解人物定位的标准做准备，也可以应用于多平台内容推荐等。同时，未来从技术上支持项目组对线上平台的分析；相比单纯地爬虫和分布式更具有研究意义，影响更深远，对项目发展产生较大优势。</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685" y="5011057"/>
            <a:ext cx="1656000" cy="1656000"/>
          </a:xfrm>
          <a:prstGeom prst="rect">
            <a:avLst/>
          </a:prstGeom>
        </p:spPr>
      </p:pic>
    </p:spTree>
    <p:extLst>
      <p:ext uri="{BB962C8B-B14F-4D97-AF65-F5344CB8AC3E}">
        <p14:creationId xmlns:p14="http://schemas.microsoft.com/office/powerpoint/2010/main" val="66442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 decel="50%" fill="hold" nodeType="clickEffect">
                                  <p:stCondLst>
                                    <p:cond delay="0"/>
                                  </p:stCondLst>
                                  <p:childTnLst>
                                    <p:animMotion origin="layout" path="M -4.16667E-6 0 L -0.2552 0 " pathEditMode="relative" rAng="0" ptsTypes="AA">
                                      <p:cBhvr>
                                        <p:cTn id="17" dur="500" fill="hold"/>
                                        <p:tgtEl>
                                          <p:spTgt spid="13"/>
                                        </p:tgtEl>
                                        <p:attrNameLst>
                                          <p:attrName>ppt_x</p:attrName>
                                          <p:attrName>ppt_y</p:attrName>
                                        </p:attrNameLst>
                                      </p:cBhvr>
                                      <p:rCtr x="-12.76%" y="0%"/>
                                    </p:animMotion>
                                  </p:childTnLst>
                                </p:cTn>
                              </p:par>
                              <p:par>
                                <p:cTn id="18" presetID="10" presetClass="exit" presetSubtype="0" fill="hold"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Lst>
  </p:timing>
</p:sld>
</file>

<file path=ppt/slides/slide2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4" name="组合 2">
            <a:extLst>
              <a:ext uri="{FF2B5EF4-FFF2-40B4-BE49-F238E27FC236}">
                <a16:creationId xmlns:a16="http://schemas.microsoft.com/office/drawing/2014/main" id="{AC579923-1C81-470D-991D-41135C46ADB1}"/>
              </a:ext>
            </a:extLst>
          </p:cNvPr>
          <p:cNvGrpSpPr/>
          <p:nvPr/>
        </p:nvGrpSpPr>
        <p:grpSpPr>
          <a:xfrm>
            <a:off x="-2311882" y="0"/>
            <a:ext cx="2311882" cy="6858000"/>
            <a:chOff x="0" y="0"/>
            <a:chExt cx="2311882" cy="6858000"/>
          </a:xfrm>
        </p:grpSpPr>
        <p:sp>
          <p:nvSpPr>
            <p:cNvPr id="5" name="矩形 4">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DC17080-AB22-44B0-BD13-733CBAFAA0D3}"/>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引用文件</a:t>
              </a:r>
            </a:p>
          </p:txBody>
        </p:sp>
        <p:sp>
          <p:nvSpPr>
            <p:cNvPr id="7" name="文本框 6">
              <a:extLst>
                <a:ext uri="{FF2B5EF4-FFF2-40B4-BE49-F238E27FC236}">
                  <a16:creationId xmlns:a16="http://schemas.microsoft.com/office/drawing/2014/main" id="{85D5BD3F-DEB9-4813-B82A-7E32195A7A6E}"/>
                </a:ext>
              </a:extLst>
            </p:cNvPr>
            <p:cNvSpPr txBox="1"/>
            <p:nvPr/>
          </p:nvSpPr>
          <p:spPr>
            <a:xfrm>
              <a:off x="179962" y="1454011"/>
              <a:ext cx="2131920" cy="461665"/>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Reference</a:t>
              </a:r>
              <a:r>
                <a:rPr lang="zh-CN" altLang="en-US" sz="2400" dirty="0">
                  <a:solidFill>
                    <a:schemeClr val="bg1"/>
                  </a:solidFill>
                  <a:latin typeface="微软雅黑 Light" panose="020B0502040204020203" pitchFamily="34" charset="-122"/>
                  <a:ea typeface="微软雅黑 Light" panose="020B0502040204020203" pitchFamily="34" charset="-122"/>
                </a:rPr>
                <a:t> </a:t>
              </a:r>
              <a:r>
                <a:rPr lang="en-US" altLang="zh-CN" sz="2400" dirty="0">
                  <a:solidFill>
                    <a:schemeClr val="bg1"/>
                  </a:solidFill>
                  <a:latin typeface="微软雅黑 Light" panose="020B0502040204020203" pitchFamily="34" charset="-122"/>
                  <a:ea typeface="微软雅黑 Light" panose="020B0502040204020203" pitchFamily="34" charset="-122"/>
                </a:rPr>
                <a:t>File</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11" name="矩形 10"/>
          <p:cNvSpPr/>
          <p:nvPr/>
        </p:nvSpPr>
        <p:spPr>
          <a:xfrm>
            <a:off x="2634342" y="1454011"/>
            <a:ext cx="5617029" cy="4662815"/>
          </a:xfrm>
          <a:prstGeom prst="rect">
            <a:avLst/>
          </a:prstGeom>
        </p:spPr>
        <p:txBody>
          <a:bodyPr wrap="square">
            <a:spAutoFit/>
          </a:bodyPr>
          <a:lstStyle/>
          <a:p>
            <a:pPr>
              <a:lnSpc>
                <a:spcPct val="150%"/>
              </a:lnSpc>
            </a:pPr>
            <a:r>
              <a:rPr lang="en-US" altLang="zh-CN" dirty="0">
                <a:latin typeface="Microsoft YaHei Light" charset="-122"/>
                <a:ea typeface="Microsoft YaHei Light" charset="-122"/>
                <a:cs typeface="Microsoft YaHei Light" charset="-122"/>
              </a:rPr>
              <a:t>《Software Engineering》</a:t>
            </a:r>
          </a:p>
          <a:p>
            <a:pPr>
              <a:lnSpc>
                <a:spcPct val="150%"/>
              </a:lnSpc>
            </a:pPr>
            <a:r>
              <a:rPr lang="zh-CN" altLang="en-US" dirty="0">
                <a:latin typeface="Microsoft YaHei Light" charset="-122"/>
                <a:ea typeface="Microsoft YaHei Light" charset="-122"/>
                <a:cs typeface="Microsoft YaHei Light" charset="-122"/>
              </a:rPr>
              <a:t>出版社：机械工业出版社 作者：</a:t>
            </a:r>
            <a:r>
              <a:rPr lang="en-US" altLang="zh-CN" dirty="0">
                <a:latin typeface="Microsoft YaHei Light" charset="-122"/>
                <a:ea typeface="Microsoft YaHei Light" charset="-122"/>
                <a:cs typeface="Microsoft YaHei Light" charset="-122"/>
              </a:rPr>
              <a:t>Roger </a:t>
            </a:r>
            <a:r>
              <a:rPr lang="en-US" altLang="zh-CN" dirty="0" err="1">
                <a:latin typeface="Microsoft YaHei Light" charset="-122"/>
                <a:ea typeface="Microsoft YaHei Light" charset="-122"/>
                <a:cs typeface="Microsoft YaHei Light" charset="-122"/>
              </a:rPr>
              <a:t>S.Pressman</a:t>
            </a:r>
            <a:endParaRPr lang="en-US" altLang="zh-CN" dirty="0">
              <a:latin typeface="Microsoft YaHei Light" charset="-122"/>
              <a:ea typeface="Microsoft YaHei Light" charset="-122"/>
              <a:cs typeface="Microsoft YaHei Light" charset="-122"/>
            </a:endParaRPr>
          </a:p>
          <a:p>
            <a:pPr>
              <a:lnSpc>
                <a:spcPct val="150%"/>
              </a:lnSpc>
            </a:pPr>
            <a:r>
              <a:rPr lang="en-US" altLang="zh-CN" dirty="0">
                <a:latin typeface="Microsoft YaHei Light" charset="-122"/>
                <a:ea typeface="Microsoft YaHei Light" charset="-122"/>
                <a:cs typeface="Microsoft YaHei Light" charset="-122"/>
              </a:rPr>
              <a:t>《SQL</a:t>
            </a:r>
            <a:r>
              <a:rPr lang="zh-CN" altLang="en-US" dirty="0">
                <a:latin typeface="Microsoft YaHei Light" charset="-122"/>
                <a:ea typeface="Microsoft YaHei Light" charset="-122"/>
                <a:cs typeface="Microsoft YaHei Light" charset="-122"/>
              </a:rPr>
              <a:t>编程基础</a:t>
            </a:r>
            <a:r>
              <a:rPr lang="en-US" altLang="zh-CN" dirty="0">
                <a:latin typeface="Microsoft YaHei Light" charset="-122"/>
                <a:ea typeface="Microsoft YaHei Light" charset="-122"/>
                <a:cs typeface="Microsoft YaHei Light" charset="-122"/>
              </a:rPr>
              <a:t>》 </a:t>
            </a:r>
          </a:p>
          <a:p>
            <a:pPr>
              <a:lnSpc>
                <a:spcPct val="150%"/>
              </a:lnSpc>
            </a:pPr>
            <a:r>
              <a:rPr lang="zh-CN" altLang="en-US" dirty="0">
                <a:latin typeface="Microsoft YaHei Light" charset="-122"/>
                <a:ea typeface="Microsoft YaHei Light" charset="-122"/>
                <a:cs typeface="Microsoft YaHei Light" charset="-122"/>
              </a:rPr>
              <a:t>出版社</a:t>
            </a:r>
            <a:r>
              <a:rPr lang="en-US" altLang="zh-CN" dirty="0">
                <a:latin typeface="Microsoft YaHei Light" charset="-122"/>
                <a:ea typeface="Microsoft YaHei Light" charset="-122"/>
                <a:cs typeface="Microsoft YaHei Light" charset="-122"/>
              </a:rPr>
              <a:t>: </a:t>
            </a:r>
            <a:r>
              <a:rPr lang="zh-CN" altLang="en-US" dirty="0">
                <a:latin typeface="Microsoft YaHei Light" charset="-122"/>
                <a:ea typeface="Microsoft YaHei Light" charset="-122"/>
                <a:cs typeface="Microsoft YaHei Light" charset="-122"/>
              </a:rPr>
              <a:t>机械工业出版社</a:t>
            </a:r>
            <a:endParaRPr lang="en-US" altLang="zh-CN" dirty="0">
              <a:latin typeface="Microsoft YaHei Light" charset="-122"/>
              <a:ea typeface="Microsoft YaHei Light" charset="-122"/>
              <a:cs typeface="Microsoft YaHei Light" charset="-122"/>
            </a:endParaRPr>
          </a:p>
          <a:p>
            <a:pPr>
              <a:lnSpc>
                <a:spcPct val="150%"/>
              </a:lnSpc>
            </a:pPr>
            <a:r>
              <a:rPr lang="zh-CN" altLang="en-US" dirty="0">
                <a:latin typeface="Microsoft YaHei Light" charset="-122"/>
                <a:ea typeface="Microsoft YaHei Light" charset="-122"/>
                <a:cs typeface="Microsoft YaHei Light" charset="-122"/>
              </a:rPr>
              <a:t>作者： </a:t>
            </a:r>
            <a:r>
              <a:rPr lang="en-US" altLang="zh-CN" dirty="0" err="1">
                <a:latin typeface="Microsoft YaHei Light" charset="-122"/>
                <a:ea typeface="Microsoft YaHei Light" charset="-122"/>
                <a:cs typeface="Microsoft YaHei Light" charset="-122"/>
              </a:rPr>
              <a:t>Patrick.J.J</a:t>
            </a:r>
            <a:r>
              <a:rPr lang="en-US" altLang="zh-CN" dirty="0">
                <a:latin typeface="Microsoft YaHei Light" charset="-122"/>
                <a:ea typeface="Microsoft YaHei Light" charset="-122"/>
                <a:cs typeface="Microsoft YaHei Light" charset="-122"/>
              </a:rPr>
              <a:t>. </a:t>
            </a:r>
          </a:p>
          <a:p>
            <a:pPr>
              <a:lnSpc>
                <a:spcPct val="150%"/>
              </a:lnSpc>
            </a:pPr>
            <a:r>
              <a:rPr lang="en-US" altLang="zh-CN" dirty="0">
                <a:latin typeface="Microsoft YaHei Light" charset="-122"/>
                <a:ea typeface="Microsoft YaHei Light" charset="-122"/>
                <a:cs typeface="Microsoft YaHei Light" charset="-122"/>
              </a:rPr>
              <a:t>《</a:t>
            </a:r>
            <a:r>
              <a:rPr lang="zh-CN" altLang="en-US" dirty="0">
                <a:latin typeface="Microsoft YaHei Light" charset="-122"/>
                <a:ea typeface="Microsoft YaHei Light" charset="-122"/>
                <a:cs typeface="Microsoft YaHei Light" charset="-122"/>
              </a:rPr>
              <a:t>深入浅出</a:t>
            </a:r>
            <a:r>
              <a:rPr lang="en-US" altLang="zh-CN" dirty="0">
                <a:latin typeface="Microsoft YaHei Light" charset="-122"/>
                <a:ea typeface="Microsoft YaHei Light" charset="-122"/>
                <a:cs typeface="Microsoft YaHei Light" charset="-122"/>
              </a:rPr>
              <a:t>——MySQL</a:t>
            </a:r>
            <a:r>
              <a:rPr lang="zh-CN" altLang="en-US" dirty="0">
                <a:latin typeface="Microsoft YaHei Light" charset="-122"/>
                <a:ea typeface="Microsoft YaHei Light" charset="-122"/>
                <a:cs typeface="Microsoft YaHei Light" charset="-122"/>
              </a:rPr>
              <a:t>开发、管理与应用实例</a:t>
            </a:r>
            <a:r>
              <a:rPr lang="en-US" altLang="zh-CN" dirty="0">
                <a:latin typeface="Microsoft YaHei Light" charset="-122"/>
                <a:ea typeface="Microsoft YaHei Light" charset="-122"/>
                <a:cs typeface="Microsoft YaHei Light" charset="-122"/>
              </a:rPr>
              <a:t>》</a:t>
            </a:r>
          </a:p>
          <a:p>
            <a:pPr>
              <a:lnSpc>
                <a:spcPct val="150%"/>
              </a:lnSpc>
            </a:pPr>
            <a:r>
              <a:rPr lang="zh-CN" altLang="en-US" dirty="0">
                <a:latin typeface="Microsoft YaHei Light" charset="-122"/>
                <a:ea typeface="Microsoft YaHei Light" charset="-122"/>
                <a:cs typeface="Microsoft YaHei Light" charset="-122"/>
              </a:rPr>
              <a:t>出版社：清华大学出版社 作者：邹建</a:t>
            </a:r>
          </a:p>
          <a:p>
            <a:pPr>
              <a:lnSpc>
                <a:spcPct val="150%"/>
              </a:lnSpc>
            </a:pPr>
            <a:r>
              <a:rPr lang="en-US" altLang="zh-CN" dirty="0">
                <a:latin typeface="Microsoft YaHei Light" charset="-122"/>
                <a:ea typeface="Microsoft YaHei Light" charset="-122"/>
                <a:cs typeface="Microsoft YaHei Light" charset="-122"/>
              </a:rPr>
              <a:t>《</a:t>
            </a:r>
            <a:r>
              <a:rPr lang="zh-CN" altLang="en-US" dirty="0">
                <a:latin typeface="Microsoft YaHei Light" charset="-122"/>
                <a:ea typeface="Microsoft YaHei Light" charset="-122"/>
                <a:cs typeface="Microsoft YaHei Light" charset="-122"/>
              </a:rPr>
              <a:t>数据库系统概论</a:t>
            </a:r>
            <a:r>
              <a:rPr lang="en-US" altLang="zh-CN" dirty="0">
                <a:latin typeface="Microsoft YaHei Light" charset="-122"/>
                <a:ea typeface="Microsoft YaHei Light" charset="-122"/>
                <a:cs typeface="Microsoft YaHei Light" charset="-122"/>
              </a:rPr>
              <a:t>》 </a:t>
            </a:r>
          </a:p>
          <a:p>
            <a:pPr>
              <a:lnSpc>
                <a:spcPct val="150%"/>
              </a:lnSpc>
            </a:pPr>
            <a:r>
              <a:rPr lang="zh-CN" altLang="en-US" dirty="0">
                <a:latin typeface="Microsoft YaHei Light" charset="-122"/>
                <a:ea typeface="Microsoft YaHei Light" charset="-122"/>
                <a:cs typeface="Microsoft YaHei Light" charset="-122"/>
              </a:rPr>
              <a:t>出版社：高等教育出版社 作者：王珊，萨师</a:t>
            </a:r>
          </a:p>
          <a:p>
            <a:pPr>
              <a:lnSpc>
                <a:spcPct val="150%"/>
              </a:lnSpc>
            </a:pPr>
            <a:r>
              <a:rPr lang="en-US" altLang="zh-CN" dirty="0">
                <a:latin typeface="Microsoft YaHei Light" charset="-122"/>
                <a:ea typeface="Microsoft YaHei Light" charset="-122"/>
                <a:cs typeface="Microsoft YaHei Light" charset="-122"/>
              </a:rPr>
              <a:t>《Python</a:t>
            </a:r>
            <a:r>
              <a:rPr lang="zh-CN" altLang="en-US" dirty="0">
                <a:latin typeface="Microsoft YaHei Light" charset="-122"/>
                <a:ea typeface="Microsoft YaHei Light" charset="-122"/>
                <a:cs typeface="Microsoft YaHei Light" charset="-122"/>
              </a:rPr>
              <a:t>基础教程</a:t>
            </a:r>
            <a:r>
              <a:rPr lang="en-US" altLang="zh-CN" dirty="0">
                <a:latin typeface="Microsoft YaHei Light" charset="-122"/>
                <a:ea typeface="Microsoft YaHei Light" charset="-122"/>
                <a:cs typeface="Microsoft YaHei Light" charset="-122"/>
              </a:rPr>
              <a:t>》 </a:t>
            </a:r>
          </a:p>
          <a:p>
            <a:pPr>
              <a:lnSpc>
                <a:spcPct val="150%"/>
              </a:lnSpc>
            </a:pPr>
            <a:r>
              <a:rPr lang="zh-CN" altLang="en-US" dirty="0">
                <a:latin typeface="Microsoft YaHei Light" charset="-122"/>
                <a:ea typeface="Microsoft YaHei Light" charset="-122"/>
                <a:cs typeface="Microsoft YaHei Light" charset="-122"/>
              </a:rPr>
              <a:t>出版社：人民邮电出版 作者：</a:t>
            </a:r>
            <a:r>
              <a:rPr lang="en-US" altLang="zh-CN" dirty="0">
                <a:latin typeface="Microsoft YaHei Light" charset="-122"/>
                <a:ea typeface="Microsoft YaHei Light" charset="-122"/>
                <a:cs typeface="Microsoft YaHei Light" charset="-122"/>
              </a:rPr>
              <a:t>Magnus Lie </a:t>
            </a:r>
            <a:r>
              <a:rPr lang="en-US" altLang="zh-CN" dirty="0" err="1">
                <a:latin typeface="Microsoft YaHei Light" charset="-122"/>
                <a:ea typeface="Microsoft YaHei Light" charset="-122"/>
                <a:cs typeface="Microsoft YaHei Light" charset="-122"/>
              </a:rPr>
              <a:t>Hetland</a:t>
            </a:r>
            <a:endParaRPr lang="en-US" altLang="zh-CN" dirty="0">
              <a:latin typeface="Microsoft YaHei Light" charset="-122"/>
              <a:ea typeface="Microsoft YaHei Light" charset="-122"/>
              <a:cs typeface="Microsoft YaHei Light" charset="-122"/>
            </a:endParaRPr>
          </a:p>
        </p:txBody>
      </p:sp>
      <p:sp>
        <p:nvSpPr>
          <p:cNvPr id="12" name="文本框 11"/>
          <p:cNvSpPr txBox="1"/>
          <p:nvPr/>
        </p:nvSpPr>
        <p:spPr>
          <a:xfrm>
            <a:off x="2634343" y="887595"/>
            <a:ext cx="1107996"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参考资料</a:t>
            </a:r>
          </a:p>
        </p:txBody>
      </p:sp>
    </p:spTree>
    <p:extLst>
      <p:ext uri="{BB962C8B-B14F-4D97-AF65-F5344CB8AC3E}">
        <p14:creationId xmlns:p14="http://schemas.microsoft.com/office/powerpoint/2010/main" val="92952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 decel="50%" fill="hold" nodeType="withEffect">
                                  <p:stCondLst>
                                    <p:cond delay="0"/>
                                  </p:stCondLst>
                                  <p:childTnLst>
                                    <p:animMotion origin="layout" path="M -1.11111E-6 0 L 0.25174 0 " pathEditMode="relative" rAng="0" ptsTypes="AA">
                                      <p:cBhvr>
                                        <p:cTn id="6" dur="500" fill="hold"/>
                                        <p:tgtEl>
                                          <p:spTgt spid="4"/>
                                        </p:tgtEl>
                                        <p:attrNameLst>
                                          <p:attrName>ppt_x</p:attrName>
                                          <p:attrName>ppt_y</p:attrName>
                                        </p:attrNameLst>
                                      </p:cBhvr>
                                      <p:rCtr x="12.587%" y="0%"/>
                                    </p:animMotion>
                                  </p:childTnLst>
                                </p:cTn>
                              </p:par>
                              <p:par>
                                <p:cTn id="7" presetID="10" presetClass="entr" presetSubtype="0" fill="hold" grpId="0" nodeType="withEffect">
                                  <p:stCondLst>
                                    <p:cond delay="3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grpId="0" nodeType="withEffect">
                                  <p:stCondLst>
                                    <p:cond delay="8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矩形 1"/>
          <p:cNvSpPr/>
          <p:nvPr/>
        </p:nvSpPr>
        <p:spPr>
          <a:xfrm>
            <a:off x="1700059" y="2944429"/>
            <a:ext cx="5743880" cy="1015663"/>
          </a:xfrm>
          <a:prstGeom prst="rect">
            <a:avLst/>
          </a:prstGeom>
        </p:spPr>
        <p:txBody>
          <a:bodyPr wrap="none">
            <a:spAutoFit/>
          </a:bodyPr>
          <a:lstStyle/>
          <a:p>
            <a:pPr algn="ctr"/>
            <a:r>
              <a:rPr lang="zh-CN" altLang="en-US" sz="4000" dirty="0">
                <a:latin typeface="Microsoft YaHei Light" charset="-122"/>
                <a:ea typeface="Microsoft YaHei Light" charset="-122"/>
                <a:cs typeface="Microsoft YaHei Light" charset="-122"/>
              </a:rPr>
              <a:t>Thank you for watching</a:t>
            </a:r>
            <a:r>
              <a:rPr lang="en-US" altLang="zh-CN" sz="4000" dirty="0">
                <a:latin typeface="Microsoft YaHei Light" charset="-122"/>
                <a:ea typeface="Microsoft YaHei Light" charset="-122"/>
                <a:cs typeface="Microsoft YaHei Light" charset="-122"/>
              </a:rPr>
              <a:t>.</a:t>
            </a:r>
          </a:p>
          <a:p>
            <a:pPr algn="ctr"/>
            <a:r>
              <a:rPr lang="zh-CN" altLang="en-US" sz="2000" dirty="0">
                <a:latin typeface="Microsoft YaHei Light" charset="-122"/>
                <a:ea typeface="Microsoft YaHei Light" charset="-122"/>
                <a:cs typeface="Microsoft YaHei Light" charset="-122"/>
              </a:rPr>
              <a:t>请老师加以指导，谢谢</a:t>
            </a:r>
            <a:endParaRPr lang="en-US" altLang="zh-CN" sz="20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36143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38B69D15-4641-4E59-9002-E84950530930}"/>
              </a:ext>
            </a:extLst>
          </p:cNvPr>
          <p:cNvSpPr/>
          <p:nvPr/>
        </p:nvSpPr>
        <p:spPr>
          <a:xfrm>
            <a:off x="2968173" y="2250242"/>
            <a:ext cx="4572000" cy="2538195"/>
          </a:xfrm>
          <a:prstGeom prst="rect">
            <a:avLst/>
          </a:prstGeom>
        </p:spPr>
        <p:txBody>
          <a:bodyPr>
            <a:spAutoFit/>
          </a:bodyPr>
          <a:lstStyle/>
          <a:p>
            <a:pPr>
              <a:lnSpc>
                <a:spcPct val="150%"/>
              </a:lnSpc>
            </a:pPr>
            <a:r>
              <a:rPr lang="zh-CN" altLang="en-US" kern="100" dirty="0">
                <a:latin typeface="微软雅黑 Light" panose="020B0502040204020203" pitchFamily="34" charset="-122"/>
                <a:ea typeface="微软雅黑 Light" panose="020B0502040204020203" pitchFamily="34" charset="-122"/>
              </a:rPr>
              <a:t>生活中我们经常会碰到这样的问题，在与对面聊天时无法继续新的话题而突然安静或者因为聊天层次不同没有合适的话题而导致沉默。基于此，我们小组打算开发这个聊天辅助软件，帮助你打破沉默，轻松掌握话题，拒绝尬聊。</a:t>
            </a:r>
          </a:p>
        </p:txBody>
      </p:sp>
      <p:sp>
        <p:nvSpPr>
          <p:cNvPr id="13" name="矩形 12">
            <a:extLst>
              <a:ext uri="{FF2B5EF4-FFF2-40B4-BE49-F238E27FC236}">
                <a16:creationId xmlns:a16="http://schemas.microsoft.com/office/drawing/2014/main" id="{802FC053-26AE-4798-8FE2-4C77174A4365}"/>
              </a:ext>
            </a:extLst>
          </p:cNvPr>
          <p:cNvSpPr/>
          <p:nvPr/>
        </p:nvSpPr>
        <p:spPr>
          <a:xfrm>
            <a:off x="2968173" y="1669454"/>
            <a:ext cx="172354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项目开发背景</a:t>
            </a:r>
          </a:p>
        </p:txBody>
      </p:sp>
      <p:grpSp>
        <p:nvGrpSpPr>
          <p:cNvPr id="9" name="组 8"/>
          <p:cNvGrpSpPr/>
          <p:nvPr/>
        </p:nvGrpSpPr>
        <p:grpSpPr>
          <a:xfrm>
            <a:off x="6270170" y="4905828"/>
            <a:ext cx="1959429" cy="1524000"/>
            <a:chOff x="6270170" y="4905828"/>
            <a:chExt cx="1959429" cy="1524000"/>
          </a:xfrm>
        </p:grpSpPr>
        <p:sp>
          <p:nvSpPr>
            <p:cNvPr id="2" name="对话气泡: 椭圆形 1">
              <a:extLst>
                <a:ext uri="{FF2B5EF4-FFF2-40B4-BE49-F238E27FC236}">
                  <a16:creationId xmlns:a16="http://schemas.microsoft.com/office/drawing/2014/main" id="{27189BFF-4855-4993-9E37-FA0A60B80551}"/>
                </a:ext>
              </a:extLst>
            </p:cNvPr>
            <p:cNvSpPr/>
            <p:nvPr/>
          </p:nvSpPr>
          <p:spPr>
            <a:xfrm>
              <a:off x="6270170" y="4905828"/>
              <a:ext cx="1959429" cy="1524000"/>
            </a:xfrm>
            <a:prstGeom prst="wedgeEllipseCallout">
              <a:avLst/>
            </a:prstGeom>
            <a:solidFill>
              <a:srgbClr val="8CE711"/>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841A70F-745A-464A-B0C5-31838707F748}"/>
                </a:ext>
              </a:extLst>
            </p:cNvPr>
            <p:cNvSpPr txBox="1"/>
            <p:nvPr/>
          </p:nvSpPr>
          <p:spPr>
            <a:xfrm>
              <a:off x="6980429" y="5113830"/>
              <a:ext cx="577402" cy="1107996"/>
            </a:xfrm>
            <a:prstGeom prst="rect">
              <a:avLst/>
            </a:prstGeom>
            <a:noFill/>
          </p:spPr>
          <p:txBody>
            <a:bodyPr wrap="none" rtlCol="0">
              <a:spAutoFit/>
            </a:bodyPr>
            <a:lstStyle/>
            <a:p>
              <a:r>
                <a:rPr lang="en-US" altLang="zh-CN" sz="6600" dirty="0"/>
                <a:t>?</a:t>
              </a:r>
              <a:endParaRPr lang="zh-CN" altLang="en-US" sz="6600" dirty="0"/>
            </a:p>
          </p:txBody>
        </p:sp>
      </p:grpSp>
      <p:grpSp>
        <p:nvGrpSpPr>
          <p:cNvPr id="7" name="组 6"/>
          <p:cNvGrpSpPr/>
          <p:nvPr/>
        </p:nvGrpSpPr>
        <p:grpSpPr>
          <a:xfrm>
            <a:off x="7463487" y="5558970"/>
            <a:ext cx="1041883" cy="979715"/>
            <a:chOff x="7463487" y="5558970"/>
            <a:chExt cx="1041883" cy="979715"/>
          </a:xfrm>
        </p:grpSpPr>
        <p:sp>
          <p:nvSpPr>
            <p:cNvPr id="8" name="对话气泡: 椭圆形 7">
              <a:extLst>
                <a:ext uri="{FF2B5EF4-FFF2-40B4-BE49-F238E27FC236}">
                  <a16:creationId xmlns:a16="http://schemas.microsoft.com/office/drawing/2014/main" id="{233D05E5-26BB-4F6B-A211-84033A90D918}"/>
                </a:ext>
              </a:extLst>
            </p:cNvPr>
            <p:cNvSpPr/>
            <p:nvPr/>
          </p:nvSpPr>
          <p:spPr>
            <a:xfrm>
              <a:off x="7463487" y="5646056"/>
              <a:ext cx="1041883" cy="892629"/>
            </a:xfrm>
            <a:prstGeom prst="wedgeEllipseCallout">
              <a:avLst>
                <a:gd name="adj1" fmla="val 36204"/>
                <a:gd name="adj2" fmla="val 58690"/>
              </a:avLst>
            </a:prstGeom>
            <a:solidFill>
              <a:srgbClr val="E1E8ED"/>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BC7F900-7FB5-4CAE-9581-123D88435C2C}"/>
                </a:ext>
              </a:extLst>
            </p:cNvPr>
            <p:cNvSpPr txBox="1"/>
            <p:nvPr/>
          </p:nvSpPr>
          <p:spPr>
            <a:xfrm>
              <a:off x="7704189" y="5558970"/>
              <a:ext cx="574196" cy="769441"/>
            </a:xfrm>
            <a:prstGeom prst="rect">
              <a:avLst/>
            </a:prstGeom>
            <a:noFill/>
          </p:spPr>
          <p:txBody>
            <a:bodyPr wrap="none" rtlCol="0">
              <a:spAutoFit/>
            </a:bodyPr>
            <a:lstStyle/>
            <a:p>
              <a:r>
                <a:rPr lang="en-US" altLang="zh-CN" sz="4400" dirty="0"/>
                <a:t>…</a:t>
              </a:r>
              <a:endParaRPr lang="zh-CN" altLang="en-US" sz="4400" dirty="0"/>
            </a:p>
          </p:txBody>
        </p:sp>
      </p:grpSp>
      <p:grpSp>
        <p:nvGrpSpPr>
          <p:cNvPr id="14" name="组合 2">
            <a:extLst>
              <a:ext uri="{FF2B5EF4-FFF2-40B4-BE49-F238E27FC236}">
                <a16:creationId xmlns:a16="http://schemas.microsoft.com/office/drawing/2014/main" id="{AC579923-1C81-470D-991D-41135C46ADB1}"/>
              </a:ext>
            </a:extLst>
          </p:cNvPr>
          <p:cNvGrpSpPr/>
          <p:nvPr/>
        </p:nvGrpSpPr>
        <p:grpSpPr>
          <a:xfrm>
            <a:off x="-2311882" y="0"/>
            <a:ext cx="2311882" cy="6858000"/>
            <a:chOff x="0" y="0"/>
            <a:chExt cx="2311882" cy="6858000"/>
          </a:xfrm>
        </p:grpSpPr>
        <p:sp>
          <p:nvSpPr>
            <p:cNvPr id="17" name="矩形 16">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DC17080-AB22-44B0-BD13-733CBAFAA0D3}"/>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项目背景</a:t>
              </a:r>
            </a:p>
          </p:txBody>
        </p:sp>
        <p:sp>
          <p:nvSpPr>
            <p:cNvPr id="19" name="文本框 18">
              <a:extLst>
                <a:ext uri="{FF2B5EF4-FFF2-40B4-BE49-F238E27FC236}">
                  <a16:creationId xmlns:a16="http://schemas.microsoft.com/office/drawing/2014/main" id="{85D5BD3F-DEB9-4813-B82A-7E32195A7A6E}"/>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Background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72632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 decel="50%" fill="hold" nodeType="withEffect">
                                  <p:stCondLst>
                                    <p:cond delay="0"/>
                                  </p:stCondLst>
                                  <p:childTnLst>
                                    <p:animMotion origin="layout" path="M -1.11111E-6 0 L 0.25174 0 " pathEditMode="relative" rAng="0" ptsTypes="AA">
                                      <p:cBhvr>
                                        <p:cTn id="6" dur="500" fill="hold"/>
                                        <p:tgtEl>
                                          <p:spTgt spid="14"/>
                                        </p:tgtEl>
                                        <p:attrNameLst>
                                          <p:attrName>ppt_x</p:attrName>
                                          <p:attrName>ppt_y</p:attrName>
                                        </p:attrNameLst>
                                      </p:cBhvr>
                                      <p:rCtr x="12.587%" y="0%"/>
                                    </p:animMotion>
                                  </p:childTnLst>
                                </p:cTn>
                              </p:par>
                              <p:par>
                                <p:cTn id="7" presetID="10"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4" name="矩形 3">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DC17080-AB22-44B0-BD13-733CBAFAA0D3}"/>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项目背景</a:t>
              </a:r>
            </a:p>
          </p:txBody>
        </p:sp>
        <p:sp>
          <p:nvSpPr>
            <p:cNvPr id="6" name="文本框 5">
              <a:extLst>
                <a:ext uri="{FF2B5EF4-FFF2-40B4-BE49-F238E27FC236}">
                  <a16:creationId xmlns:a16="http://schemas.microsoft.com/office/drawing/2014/main" id="{85D5BD3F-DEB9-4813-B82A-7E32195A7A6E}"/>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Background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 name="组 1"/>
          <p:cNvGrpSpPr/>
          <p:nvPr/>
        </p:nvGrpSpPr>
        <p:grpSpPr>
          <a:xfrm>
            <a:off x="3178629" y="1403211"/>
            <a:ext cx="5136295" cy="584775"/>
            <a:chOff x="3178629" y="1806818"/>
            <a:chExt cx="5136295" cy="584775"/>
          </a:xfrm>
        </p:grpSpPr>
        <p:pic>
          <p:nvPicPr>
            <p:cNvPr id="9" name="图片 8">
              <a:extLst>
                <a:ext uri="{FF2B5EF4-FFF2-40B4-BE49-F238E27FC236}">
                  <a16:creationId xmlns:a16="http://schemas.microsoft.com/office/drawing/2014/main" id="{44FDA054-7D8D-4534-B444-5BA772B96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629" y="1859773"/>
              <a:ext cx="471716" cy="471716"/>
            </a:xfrm>
            <a:prstGeom prst="rect">
              <a:avLst/>
            </a:prstGeom>
          </p:spPr>
        </p:pic>
        <p:sp>
          <p:nvSpPr>
            <p:cNvPr id="10" name="矩形 9">
              <a:extLst>
                <a:ext uri="{FF2B5EF4-FFF2-40B4-BE49-F238E27FC236}">
                  <a16:creationId xmlns:a16="http://schemas.microsoft.com/office/drawing/2014/main" id="{80043950-47CF-47CA-A817-846F17948F58}"/>
                </a:ext>
              </a:extLst>
            </p:cNvPr>
            <p:cNvSpPr/>
            <p:nvPr/>
          </p:nvSpPr>
          <p:spPr>
            <a:xfrm>
              <a:off x="3742924" y="1806818"/>
              <a:ext cx="4572000" cy="584775"/>
            </a:xfrm>
            <a:prstGeom prst="rect">
              <a:avLst/>
            </a:prstGeom>
          </p:spPr>
          <p:txBody>
            <a:bodyPr>
              <a:spAutoFit/>
            </a:bodyPr>
            <a:lstStyle/>
            <a:p>
              <a:r>
                <a:rPr lang="en-US" altLang="zh-CN" sz="1600" kern="100" dirty="0">
                  <a:latin typeface="微软雅黑 Light" panose="020B0502040204020203" pitchFamily="34" charset="-122"/>
                  <a:ea typeface="微软雅黑 Light" panose="020B0502040204020203" pitchFamily="34" charset="-122"/>
                </a:rPr>
                <a:t>Python</a:t>
              </a:r>
              <a:r>
                <a:rPr lang="zh-CN" altLang="en-US" sz="1600" kern="100" dirty="0">
                  <a:latin typeface="微软雅黑 Light" panose="020B0502040204020203" pitchFamily="34" charset="-122"/>
                  <a:ea typeface="微软雅黑 Light" panose="020B0502040204020203" pitchFamily="34" charset="-122"/>
                </a:rPr>
                <a:t>：一种解释型、面向对象、动态数据类型的高级程序设计语言。</a:t>
              </a:r>
            </a:p>
          </p:txBody>
        </p:sp>
      </p:grpSp>
      <p:grpSp>
        <p:nvGrpSpPr>
          <p:cNvPr id="7" name="组 6"/>
          <p:cNvGrpSpPr/>
          <p:nvPr/>
        </p:nvGrpSpPr>
        <p:grpSpPr>
          <a:xfrm>
            <a:off x="3162014" y="2051615"/>
            <a:ext cx="5152910" cy="584775"/>
            <a:chOff x="3162014" y="2455222"/>
            <a:chExt cx="5152910" cy="584775"/>
          </a:xfrm>
        </p:grpSpPr>
        <p:pic>
          <p:nvPicPr>
            <p:cNvPr id="18" name="图片 17">
              <a:extLst>
                <a:ext uri="{FF2B5EF4-FFF2-40B4-BE49-F238E27FC236}">
                  <a16:creationId xmlns:a16="http://schemas.microsoft.com/office/drawing/2014/main" id="{F0800022-75EE-478C-8238-EE77DCC64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014" y="2518017"/>
              <a:ext cx="479547" cy="471716"/>
            </a:xfrm>
            <a:prstGeom prst="rect">
              <a:avLst/>
            </a:prstGeom>
          </p:spPr>
        </p:pic>
        <p:sp>
          <p:nvSpPr>
            <p:cNvPr id="19" name="矩形 18">
              <a:extLst>
                <a:ext uri="{FF2B5EF4-FFF2-40B4-BE49-F238E27FC236}">
                  <a16:creationId xmlns:a16="http://schemas.microsoft.com/office/drawing/2014/main" id="{D5713962-ABAB-4BD6-B217-960F02087F4D}"/>
                </a:ext>
              </a:extLst>
            </p:cNvPr>
            <p:cNvSpPr/>
            <p:nvPr/>
          </p:nvSpPr>
          <p:spPr>
            <a:xfrm>
              <a:off x="3742924" y="2455222"/>
              <a:ext cx="4572000" cy="584775"/>
            </a:xfrm>
            <a:prstGeom prst="rect">
              <a:avLst/>
            </a:prstGeom>
          </p:spPr>
          <p:txBody>
            <a:bodyPr>
              <a:spAutoFit/>
            </a:bodyPr>
            <a:lstStyle/>
            <a:p>
              <a:r>
                <a:rPr lang="en-US" altLang="zh-CN" sz="1600" kern="100" dirty="0">
                  <a:latin typeface="微软雅黑 Light" panose="020B0502040204020203" pitchFamily="34" charset="-122"/>
                  <a:ea typeface="微软雅黑 Light" panose="020B0502040204020203" pitchFamily="34" charset="-122"/>
                </a:rPr>
                <a:t>Photoshop</a:t>
              </a:r>
              <a:r>
                <a:rPr lang="zh-CN" altLang="en-US" sz="1600" kern="100" dirty="0">
                  <a:latin typeface="微软雅黑 Light" panose="020B0502040204020203" pitchFamily="34" charset="-122"/>
                  <a:ea typeface="微软雅黑 Light" panose="020B0502040204020203" pitchFamily="34" charset="-122"/>
                </a:rPr>
                <a:t>：</a:t>
              </a:r>
              <a:r>
                <a:rPr lang="en-US" altLang="zh-CN" sz="1600" kern="100" dirty="0">
                  <a:latin typeface="微软雅黑 Light" panose="020B0502040204020203" pitchFamily="34" charset="-122"/>
                  <a:ea typeface="微软雅黑 Light" panose="020B0502040204020203" pitchFamily="34" charset="-122"/>
                </a:rPr>
                <a:t>PS</a:t>
              </a:r>
              <a:r>
                <a:rPr lang="zh-CN" altLang="en-US" sz="1600" kern="100" dirty="0">
                  <a:latin typeface="微软雅黑 Light" panose="020B0502040204020203" pitchFamily="34" charset="-122"/>
                  <a:ea typeface="微软雅黑 Light" panose="020B0502040204020203" pitchFamily="34" charset="-122"/>
                </a:rPr>
                <a:t>在线图片编辑器是一个专业的在线</a:t>
              </a:r>
              <a:r>
                <a:rPr lang="en-US" altLang="zh-CN" sz="1600" kern="100" dirty="0" err="1">
                  <a:latin typeface="微软雅黑 Light" panose="020B0502040204020203" pitchFamily="34" charset="-122"/>
                  <a:ea typeface="微软雅黑 Light" panose="020B0502040204020203" pitchFamily="34" charset="-122"/>
                </a:rPr>
                <a:t>ps</a:t>
              </a:r>
              <a:r>
                <a:rPr lang="zh-CN" altLang="en-US" sz="1600" kern="100" dirty="0">
                  <a:latin typeface="微软雅黑 Light" panose="020B0502040204020203" pitchFamily="34" charset="-122"/>
                  <a:ea typeface="微软雅黑 Light" panose="020B0502040204020203" pitchFamily="34" charset="-122"/>
                </a:rPr>
                <a:t>照片处理软件。</a:t>
              </a:r>
            </a:p>
          </p:txBody>
        </p:sp>
      </p:grpSp>
      <p:grpSp>
        <p:nvGrpSpPr>
          <p:cNvPr id="8" name="组 7"/>
          <p:cNvGrpSpPr/>
          <p:nvPr/>
        </p:nvGrpSpPr>
        <p:grpSpPr>
          <a:xfrm>
            <a:off x="3100534" y="2743007"/>
            <a:ext cx="5214390" cy="657553"/>
            <a:chOff x="3100534" y="3146614"/>
            <a:chExt cx="5214390" cy="657553"/>
          </a:xfrm>
        </p:grpSpPr>
        <p:pic>
          <p:nvPicPr>
            <p:cNvPr id="22" name="图片 21">
              <a:extLst>
                <a:ext uri="{FF2B5EF4-FFF2-40B4-BE49-F238E27FC236}">
                  <a16:creationId xmlns:a16="http://schemas.microsoft.com/office/drawing/2014/main" id="{098251E9-E524-459B-93A0-379E7BE25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534" y="3176261"/>
              <a:ext cx="627906" cy="627906"/>
            </a:xfrm>
            <a:prstGeom prst="rect">
              <a:avLst/>
            </a:prstGeom>
          </p:spPr>
        </p:pic>
        <p:sp>
          <p:nvSpPr>
            <p:cNvPr id="23" name="矩形 22">
              <a:extLst>
                <a:ext uri="{FF2B5EF4-FFF2-40B4-BE49-F238E27FC236}">
                  <a16:creationId xmlns:a16="http://schemas.microsoft.com/office/drawing/2014/main" id="{C0E5DA07-957A-4D95-80F9-0D590B2A9555}"/>
                </a:ext>
              </a:extLst>
            </p:cNvPr>
            <p:cNvSpPr/>
            <p:nvPr/>
          </p:nvSpPr>
          <p:spPr>
            <a:xfrm>
              <a:off x="3742924" y="3146614"/>
              <a:ext cx="4572000" cy="584775"/>
            </a:xfrm>
            <a:prstGeom prst="rect">
              <a:avLst/>
            </a:prstGeom>
          </p:spPr>
          <p:txBody>
            <a:bodyPr>
              <a:spAutoFit/>
            </a:bodyPr>
            <a:lstStyle/>
            <a:p>
              <a:r>
                <a:rPr lang="en-US" altLang="zh-CN" sz="1600" kern="100" dirty="0">
                  <a:latin typeface="微软雅黑 Light" panose="020B0502040204020203" pitchFamily="34" charset="-122"/>
                  <a:ea typeface="微软雅黑 Light" panose="020B0502040204020203" pitchFamily="34" charset="-122"/>
                </a:rPr>
                <a:t>MySQL</a:t>
              </a:r>
              <a:r>
                <a:rPr lang="zh-CN" altLang="en-US" sz="1600" kern="100" dirty="0">
                  <a:latin typeface="微软雅黑 Light" panose="020B0502040204020203" pitchFamily="34" charset="-122"/>
                  <a:ea typeface="微软雅黑 Light" panose="020B0502040204020203" pitchFamily="34" charset="-122"/>
                </a:rPr>
                <a:t>：用于访问和处理数据库的标准的计算机语言。</a:t>
              </a:r>
            </a:p>
          </p:txBody>
        </p:sp>
      </p:grpSp>
      <p:grpSp>
        <p:nvGrpSpPr>
          <p:cNvPr id="11" name="组 10"/>
          <p:cNvGrpSpPr/>
          <p:nvPr/>
        </p:nvGrpSpPr>
        <p:grpSpPr>
          <a:xfrm>
            <a:off x="3182259" y="3384045"/>
            <a:ext cx="5132665" cy="584775"/>
            <a:chOff x="3182259" y="3787652"/>
            <a:chExt cx="5132665" cy="584775"/>
          </a:xfrm>
        </p:grpSpPr>
        <p:pic>
          <p:nvPicPr>
            <p:cNvPr id="25" name="图片 24">
              <a:extLst>
                <a:ext uri="{FF2B5EF4-FFF2-40B4-BE49-F238E27FC236}">
                  <a16:creationId xmlns:a16="http://schemas.microsoft.com/office/drawing/2014/main" id="{590BF6EA-B83B-4FC0-8B8B-5C57BA0E8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2259" y="3837642"/>
              <a:ext cx="497114" cy="497114"/>
            </a:xfrm>
            <a:prstGeom prst="rect">
              <a:avLst/>
            </a:prstGeom>
          </p:spPr>
        </p:pic>
        <p:sp>
          <p:nvSpPr>
            <p:cNvPr id="26" name="矩形 25">
              <a:extLst>
                <a:ext uri="{FF2B5EF4-FFF2-40B4-BE49-F238E27FC236}">
                  <a16:creationId xmlns:a16="http://schemas.microsoft.com/office/drawing/2014/main" id="{01BFB3CF-5A28-45D3-9F03-7001409C51E0}"/>
                </a:ext>
              </a:extLst>
            </p:cNvPr>
            <p:cNvSpPr/>
            <p:nvPr/>
          </p:nvSpPr>
          <p:spPr>
            <a:xfrm>
              <a:off x="3742924" y="3787652"/>
              <a:ext cx="4572000" cy="584775"/>
            </a:xfrm>
            <a:prstGeom prst="rect">
              <a:avLst/>
            </a:prstGeom>
          </p:spPr>
          <p:txBody>
            <a:bodyPr>
              <a:spAutoFit/>
            </a:bodyPr>
            <a:lstStyle/>
            <a:p>
              <a:r>
                <a:rPr lang="en-US" altLang="zh-CN" sz="1600" kern="100" dirty="0">
                  <a:latin typeface="微软雅黑 Light" panose="020B0502040204020203" pitchFamily="34" charset="-122"/>
                  <a:ea typeface="微软雅黑 Light" panose="020B0502040204020203" pitchFamily="34" charset="-122"/>
                </a:rPr>
                <a:t>Git</a:t>
              </a:r>
              <a:r>
                <a:rPr lang="zh-CN" altLang="en-US" sz="1600" kern="100" dirty="0">
                  <a:latin typeface="微软雅黑 Light" panose="020B0502040204020203" pitchFamily="34" charset="-122"/>
                  <a:ea typeface="微软雅黑 Light" panose="020B0502040204020203" pitchFamily="34" charset="-122"/>
                </a:rPr>
                <a:t>：一个开源的分布式版本控制系统，可以高效处理从很小到非常大的项目版本管理。</a:t>
              </a:r>
            </a:p>
          </p:txBody>
        </p:sp>
      </p:grpSp>
      <p:grpSp>
        <p:nvGrpSpPr>
          <p:cNvPr id="12" name="组 11"/>
          <p:cNvGrpSpPr/>
          <p:nvPr/>
        </p:nvGrpSpPr>
        <p:grpSpPr>
          <a:xfrm>
            <a:off x="3119705" y="4092185"/>
            <a:ext cx="4110456" cy="464269"/>
            <a:chOff x="3119705" y="4495792"/>
            <a:chExt cx="4110456" cy="464269"/>
          </a:xfrm>
        </p:grpSpPr>
        <p:pic>
          <p:nvPicPr>
            <p:cNvPr id="28" name="图片 27">
              <a:extLst>
                <a:ext uri="{FF2B5EF4-FFF2-40B4-BE49-F238E27FC236}">
                  <a16:creationId xmlns:a16="http://schemas.microsoft.com/office/drawing/2014/main" id="{A1F438A3-5FB6-4300-AD48-C81783EAF108}"/>
                </a:ext>
              </a:extLst>
            </p:cNvPr>
            <p:cNvPicPr>
              <a:picLocks noChangeAspect="1"/>
            </p:cNvPicPr>
            <p:nvPr/>
          </p:nvPicPr>
          <p:blipFill rotWithShape="1">
            <a:blip r:embed="rId6">
              <a:extLst>
                <a:ext uri="{28A0092B-C50C-407E-A947-70E740481C1C}">
                  <a14:useLocalDpi xmlns:a14="http://schemas.microsoft.com/office/drawing/2010/main" val="0"/>
                </a:ext>
              </a:extLst>
            </a:blip>
            <a:srcRect b="7.217%"/>
            <a:stretch/>
          </p:blipFill>
          <p:spPr>
            <a:xfrm>
              <a:off x="3119705" y="4495792"/>
              <a:ext cx="589564" cy="464269"/>
            </a:xfrm>
            <a:prstGeom prst="rect">
              <a:avLst/>
            </a:prstGeom>
          </p:spPr>
        </p:pic>
        <p:sp>
          <p:nvSpPr>
            <p:cNvPr id="29" name="矩形 28">
              <a:extLst>
                <a:ext uri="{FF2B5EF4-FFF2-40B4-BE49-F238E27FC236}">
                  <a16:creationId xmlns:a16="http://schemas.microsoft.com/office/drawing/2014/main" id="{4ED69F65-F704-4EAB-B704-5AD3EFA0D3E2}"/>
                </a:ext>
              </a:extLst>
            </p:cNvPr>
            <p:cNvSpPr/>
            <p:nvPr/>
          </p:nvSpPr>
          <p:spPr>
            <a:xfrm>
              <a:off x="3742924" y="4543261"/>
              <a:ext cx="3487237" cy="338554"/>
            </a:xfrm>
            <a:prstGeom prst="rect">
              <a:avLst/>
            </a:prstGeom>
          </p:spPr>
          <p:txBody>
            <a:bodyPr wrap="none">
              <a:spAutoFit/>
            </a:bodyPr>
            <a:lstStyle/>
            <a:p>
              <a:r>
                <a:rPr lang="en-US" altLang="zh-CN" sz="1600" kern="100" dirty="0">
                  <a:latin typeface="微软雅黑 Light" panose="020B0502040204020203" pitchFamily="34" charset="-122"/>
                  <a:ea typeface="微软雅黑 Light" panose="020B0502040204020203" pitchFamily="34" charset="-122"/>
                </a:rPr>
                <a:t>Project</a:t>
              </a:r>
              <a:r>
                <a:rPr lang="zh-CN" altLang="en-US" sz="1600" kern="100" dirty="0">
                  <a:latin typeface="微软雅黑 Light" panose="020B0502040204020203" pitchFamily="34" charset="-122"/>
                  <a:ea typeface="微软雅黑 Light" panose="020B0502040204020203" pitchFamily="34" charset="-122"/>
                </a:rPr>
                <a:t>：通用的项目管理工具软件。</a:t>
              </a:r>
            </a:p>
          </p:txBody>
        </p:sp>
      </p:grpSp>
      <p:sp>
        <p:nvSpPr>
          <p:cNvPr id="35" name="矩形 34">
            <a:extLst>
              <a:ext uri="{FF2B5EF4-FFF2-40B4-BE49-F238E27FC236}">
                <a16:creationId xmlns:a16="http://schemas.microsoft.com/office/drawing/2014/main" id="{78BDCFC5-9805-4714-B500-3D84F5BEA744}"/>
              </a:ext>
            </a:extLst>
          </p:cNvPr>
          <p:cNvSpPr/>
          <p:nvPr/>
        </p:nvSpPr>
        <p:spPr>
          <a:xfrm>
            <a:off x="2999015" y="814713"/>
            <a:ext cx="1723549"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项目开发工具</a:t>
            </a:r>
          </a:p>
        </p:txBody>
      </p:sp>
      <p:grpSp>
        <p:nvGrpSpPr>
          <p:cNvPr id="13" name="组 12"/>
          <p:cNvGrpSpPr/>
          <p:nvPr/>
        </p:nvGrpSpPr>
        <p:grpSpPr>
          <a:xfrm>
            <a:off x="3060649" y="4617683"/>
            <a:ext cx="5254275" cy="616134"/>
            <a:chOff x="3060649" y="5021290"/>
            <a:chExt cx="5254275" cy="616134"/>
          </a:xfrm>
        </p:grpSpPr>
        <p:sp>
          <p:nvSpPr>
            <p:cNvPr id="34" name="矩形 33">
              <a:extLst>
                <a:ext uri="{FF2B5EF4-FFF2-40B4-BE49-F238E27FC236}">
                  <a16:creationId xmlns:a16="http://schemas.microsoft.com/office/drawing/2014/main" id="{A2242FE7-12D4-4260-B296-DB55DFD9EA88}"/>
                </a:ext>
              </a:extLst>
            </p:cNvPr>
            <p:cNvSpPr/>
            <p:nvPr/>
          </p:nvSpPr>
          <p:spPr>
            <a:xfrm>
              <a:off x="3742924" y="5052649"/>
              <a:ext cx="4572000" cy="584775"/>
            </a:xfrm>
            <a:prstGeom prst="rect">
              <a:avLst/>
            </a:prstGeom>
          </p:spPr>
          <p:txBody>
            <a:bodyPr>
              <a:spAutoFit/>
            </a:bodyPr>
            <a:lstStyle/>
            <a:p>
              <a:pPr algn="just"/>
              <a:r>
                <a:rPr lang="en-US" altLang="zh-CN" sz="1600" kern="100" dirty="0">
                  <a:latin typeface="微软雅黑 Light" panose="020B0502040204020203" pitchFamily="34" charset="-122"/>
                  <a:ea typeface="微软雅黑 Light" panose="020B0502040204020203" pitchFamily="34" charset="-122"/>
                </a:rPr>
                <a:t>Html5</a:t>
              </a:r>
              <a:r>
                <a:rPr lang="zh-CN" altLang="en-US" sz="1600" kern="100" dirty="0">
                  <a:latin typeface="微软雅黑 Light" panose="020B0502040204020203" pitchFamily="34" charset="-122"/>
                  <a:ea typeface="微软雅黑 Light" panose="020B0502040204020203" pitchFamily="34" charset="-122"/>
                </a:rPr>
                <a:t>：万维网的核心语言、标准通用标记语言下的一个应用超文本标记语言。</a:t>
              </a:r>
            </a:p>
          </p:txBody>
        </p:sp>
        <p:pic>
          <p:nvPicPr>
            <p:cNvPr id="39" name="图片 38">
              <a:extLst>
                <a:ext uri="{FF2B5EF4-FFF2-40B4-BE49-F238E27FC236}">
                  <a16:creationId xmlns:a16="http://schemas.microsoft.com/office/drawing/2014/main" id="{81B7FD9C-BA1C-46B1-978A-D2E73A71D6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0649" y="5021290"/>
              <a:ext cx="682275" cy="588121"/>
            </a:xfrm>
            <a:prstGeom prst="rect">
              <a:avLst/>
            </a:prstGeom>
          </p:spPr>
        </p:pic>
      </p:grpSp>
      <p:grpSp>
        <p:nvGrpSpPr>
          <p:cNvPr id="14" name="组 13"/>
          <p:cNvGrpSpPr/>
          <p:nvPr/>
        </p:nvGrpSpPr>
        <p:grpSpPr>
          <a:xfrm>
            <a:off x="2999015" y="5301766"/>
            <a:ext cx="4036798" cy="613362"/>
            <a:chOff x="2999015" y="5705373"/>
            <a:chExt cx="4036798" cy="613362"/>
          </a:xfrm>
        </p:grpSpPr>
        <p:pic>
          <p:nvPicPr>
            <p:cNvPr id="37" name="图片 36">
              <a:extLst>
                <a:ext uri="{FF2B5EF4-FFF2-40B4-BE49-F238E27FC236}">
                  <a16:creationId xmlns:a16="http://schemas.microsoft.com/office/drawing/2014/main" id="{33A11122-76B1-4E8C-9E53-A6B87A67A3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9015" y="5705373"/>
              <a:ext cx="805541" cy="613362"/>
            </a:xfrm>
            <a:prstGeom prst="rect">
              <a:avLst/>
            </a:prstGeom>
          </p:spPr>
        </p:pic>
        <p:sp>
          <p:nvSpPr>
            <p:cNvPr id="40" name="矩形 39">
              <a:extLst>
                <a:ext uri="{FF2B5EF4-FFF2-40B4-BE49-F238E27FC236}">
                  <a16:creationId xmlns:a16="http://schemas.microsoft.com/office/drawing/2014/main" id="{870E5B87-B460-4004-8FAF-EB7B2673824E}"/>
                </a:ext>
              </a:extLst>
            </p:cNvPr>
            <p:cNvSpPr/>
            <p:nvPr/>
          </p:nvSpPr>
          <p:spPr>
            <a:xfrm>
              <a:off x="3742924" y="5857276"/>
              <a:ext cx="3292889" cy="338554"/>
            </a:xfrm>
            <a:prstGeom prst="rect">
              <a:avLst/>
            </a:prstGeom>
          </p:spPr>
          <p:txBody>
            <a:bodyPr wrap="none">
              <a:spAutoFit/>
            </a:bodyPr>
            <a:lstStyle/>
            <a:p>
              <a:r>
                <a:rPr lang="en-US" altLang="zh-CN" sz="1600" kern="100" dirty="0">
                  <a:latin typeface="微软雅黑 Light" panose="020B0502040204020203" pitchFamily="34" charset="-122"/>
                  <a:ea typeface="微软雅黑 Light" panose="020B0502040204020203" pitchFamily="34" charset="-122"/>
                </a:rPr>
                <a:t>Css3</a:t>
              </a:r>
              <a:r>
                <a:rPr lang="zh-CN" altLang="en-US" sz="1600" kern="100" dirty="0">
                  <a:latin typeface="微软雅黑 Light" panose="020B0502040204020203" pitchFamily="34" charset="-122"/>
                  <a:ea typeface="微软雅黑 Light" panose="020B0502040204020203" pitchFamily="34" charset="-122"/>
                </a:rPr>
                <a:t>：用于控制</a:t>
              </a:r>
              <a:r>
                <a:rPr lang="en-US" altLang="zh-CN" sz="1600" kern="100" dirty="0">
                  <a:latin typeface="微软雅黑 Light" panose="020B0502040204020203" pitchFamily="34" charset="-122"/>
                  <a:ea typeface="微软雅黑 Light" panose="020B0502040204020203" pitchFamily="34" charset="-122"/>
                </a:rPr>
                <a:t>Web</a:t>
              </a:r>
              <a:r>
                <a:rPr lang="zh-CN" altLang="en-US" sz="1600" kern="100" dirty="0">
                  <a:latin typeface="微软雅黑 Light" panose="020B0502040204020203" pitchFamily="34" charset="-122"/>
                  <a:ea typeface="微软雅黑 Light" panose="020B0502040204020203" pitchFamily="34" charset="-122"/>
                </a:rPr>
                <a:t>页面的外观。</a:t>
              </a:r>
              <a:endParaRPr lang="zh-CN" altLang="en-US" sz="1600" dirty="0">
                <a:latin typeface="微软雅黑 Light" panose="020B0502040204020203" pitchFamily="34" charset="-122"/>
                <a:ea typeface="微软雅黑 Light" panose="020B0502040204020203" pitchFamily="34" charset="-122"/>
              </a:endParaRPr>
            </a:p>
          </p:txBody>
        </p:sp>
      </p:grpSp>
      <p:grpSp>
        <p:nvGrpSpPr>
          <p:cNvPr id="17" name="组 16"/>
          <p:cNvGrpSpPr/>
          <p:nvPr/>
        </p:nvGrpSpPr>
        <p:grpSpPr>
          <a:xfrm>
            <a:off x="3131497" y="5970245"/>
            <a:ext cx="5168943" cy="753347"/>
            <a:chOff x="3131497" y="5970245"/>
            <a:chExt cx="5168943" cy="753347"/>
          </a:xfrm>
        </p:grpSpPr>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1497" y="5970245"/>
              <a:ext cx="583914" cy="753347"/>
            </a:xfrm>
            <a:prstGeom prst="rect">
              <a:avLst/>
            </a:prstGeom>
          </p:spPr>
        </p:pic>
        <p:sp>
          <p:nvSpPr>
            <p:cNvPr id="16" name="矩形 15"/>
            <p:cNvSpPr/>
            <p:nvPr/>
          </p:nvSpPr>
          <p:spPr>
            <a:xfrm>
              <a:off x="3728440" y="6032213"/>
              <a:ext cx="4572000" cy="584775"/>
            </a:xfrm>
            <a:prstGeom prst="rect">
              <a:avLst/>
            </a:prstGeom>
          </p:spPr>
          <p:txBody>
            <a:bodyPr>
              <a:spAutoFit/>
            </a:bodyPr>
            <a:lstStyle/>
            <a:p>
              <a:r>
                <a:rPr lang="en-US" altLang="zh-CN" sz="1600" dirty="0">
                  <a:latin typeface="Microsoft YaHei Light" charset="-122"/>
                  <a:ea typeface="Microsoft YaHei Light" charset="-122"/>
                  <a:cs typeface="Microsoft YaHei Light" charset="-122"/>
                </a:rPr>
                <a:t>JavaScript</a:t>
              </a:r>
              <a:r>
                <a:rPr lang="zh-CN" altLang="en-US" sz="1600" dirty="0">
                  <a:latin typeface="Microsoft YaHei Light" charset="-122"/>
                  <a:ea typeface="Microsoft YaHei Light" charset="-122"/>
                  <a:cs typeface="Microsoft YaHei Light" charset="-122"/>
                </a:rPr>
                <a:t>：一种直译式脚本语言，是一种动态类型、弱类型、基于原型的语言，内置支持类型。</a:t>
              </a:r>
            </a:p>
          </p:txBody>
        </p:sp>
      </p:grpSp>
    </p:spTree>
    <p:extLst>
      <p:ext uri="{BB962C8B-B14F-4D97-AF65-F5344CB8AC3E}">
        <p14:creationId xmlns:p14="http://schemas.microsoft.com/office/powerpoint/2010/main" val="360233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9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18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21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24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D1BB74-1947-4A77-99FE-AC0CEF37B3FB}"/>
              </a:ext>
            </a:extLst>
          </p:cNvPr>
          <p:cNvSpPr/>
          <p:nvPr/>
        </p:nvSpPr>
        <p:spPr>
          <a:xfrm>
            <a:off x="2915566" y="2084953"/>
            <a:ext cx="2236510"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项目开发系统环境</a:t>
            </a:r>
          </a:p>
        </p:txBody>
      </p:sp>
      <p:pic>
        <p:nvPicPr>
          <p:cNvPr id="9" name="图片 8">
            <a:extLst>
              <a:ext uri="{FF2B5EF4-FFF2-40B4-BE49-F238E27FC236}">
                <a16:creationId xmlns:a16="http://schemas.microsoft.com/office/drawing/2014/main" id="{1DC61D9F-4440-45BC-9C48-603256395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438" y="3311675"/>
            <a:ext cx="2058881" cy="926496"/>
          </a:xfrm>
          <a:prstGeom prst="rect">
            <a:avLst/>
          </a:prstGeom>
        </p:spPr>
      </p:pic>
      <p:cxnSp>
        <p:nvCxnSpPr>
          <p:cNvPr id="11" name="直接连接符 10">
            <a:extLst>
              <a:ext uri="{FF2B5EF4-FFF2-40B4-BE49-F238E27FC236}">
                <a16:creationId xmlns:a16="http://schemas.microsoft.com/office/drawing/2014/main" id="{2C69DBD2-8C0F-4FFC-BE52-10F3F7EE52E7}"/>
              </a:ext>
            </a:extLst>
          </p:cNvPr>
          <p:cNvCxnSpPr/>
          <p:nvPr/>
        </p:nvCxnSpPr>
        <p:spPr>
          <a:xfrm>
            <a:off x="5529943" y="3381828"/>
            <a:ext cx="0" cy="783771"/>
          </a:xfrm>
          <a:prstGeom prst="line">
            <a:avLst/>
          </a:prstGeom>
          <a:ln w="12700"/>
        </p:spPr>
        <p:style>
          <a:lnRef idx="1">
            <a:schemeClr val="dk1"/>
          </a:lnRef>
          <a:fillRef idx="0">
            <a:schemeClr val="dk1"/>
          </a:fillRef>
          <a:effectRef idx="0">
            <a:schemeClr val="dk1"/>
          </a:effectRef>
          <a:fontRef idx="minor">
            <a:schemeClr val="tx1"/>
          </a:fontRef>
        </p:style>
      </p:cxnSp>
      <p:pic>
        <p:nvPicPr>
          <p:cNvPr id="13" name="图片 12">
            <a:extLst>
              <a:ext uri="{FF2B5EF4-FFF2-40B4-BE49-F238E27FC236}">
                <a16:creationId xmlns:a16="http://schemas.microsoft.com/office/drawing/2014/main" id="{18E9F2FC-ECE2-4F91-9BC6-0EDBB9967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113" y="2924277"/>
            <a:ext cx="2317841" cy="1698872"/>
          </a:xfrm>
          <a:prstGeom prst="rect">
            <a:avLst/>
          </a:prstGeom>
        </p:spPr>
      </p:pic>
      <p:sp>
        <p:nvSpPr>
          <p:cNvPr id="14" name="文本框 13">
            <a:extLst>
              <a:ext uri="{FF2B5EF4-FFF2-40B4-BE49-F238E27FC236}">
                <a16:creationId xmlns:a16="http://schemas.microsoft.com/office/drawing/2014/main" id="{4B099319-7C6E-4491-81E2-63106A31E502}"/>
              </a:ext>
            </a:extLst>
          </p:cNvPr>
          <p:cNvSpPr txBox="1"/>
          <p:nvPr/>
        </p:nvSpPr>
        <p:spPr>
          <a:xfrm>
            <a:off x="3673786" y="4623149"/>
            <a:ext cx="720069" cy="369332"/>
          </a:xfrm>
          <a:prstGeom prst="rect">
            <a:avLst/>
          </a:prstGeom>
          <a:noFill/>
        </p:spPr>
        <p:txBody>
          <a:bodyPr wrap="none" rtlCol="0">
            <a:spAutoFit/>
          </a:bodyPr>
          <a:lstStyle/>
          <a:p>
            <a:r>
              <a:rPr lang="en-US" altLang="zh-CN" dirty="0">
                <a:latin typeface="微软雅黑 Light" panose="020B0502040204020203" pitchFamily="34" charset="-122"/>
                <a:ea typeface="微软雅黑 Light" panose="020B0502040204020203" pitchFamily="34" charset="-122"/>
              </a:rPr>
              <a:t>Linux</a:t>
            </a:r>
          </a:p>
        </p:txBody>
      </p:sp>
      <p:sp>
        <p:nvSpPr>
          <p:cNvPr id="15" name="文本框 14">
            <a:extLst>
              <a:ext uri="{FF2B5EF4-FFF2-40B4-BE49-F238E27FC236}">
                <a16:creationId xmlns:a16="http://schemas.microsoft.com/office/drawing/2014/main" id="{E4EC29AC-786B-4A89-B4BE-5353B6BC536E}"/>
              </a:ext>
            </a:extLst>
          </p:cNvPr>
          <p:cNvSpPr txBox="1"/>
          <p:nvPr/>
        </p:nvSpPr>
        <p:spPr>
          <a:xfrm>
            <a:off x="6242815" y="4623149"/>
            <a:ext cx="1135247" cy="369332"/>
          </a:xfrm>
          <a:prstGeom prst="rect">
            <a:avLst/>
          </a:prstGeom>
          <a:noFill/>
        </p:spPr>
        <p:txBody>
          <a:bodyPr wrap="none" rtlCol="0">
            <a:spAutoFit/>
          </a:bodyPr>
          <a:lstStyle/>
          <a:p>
            <a:r>
              <a:rPr lang="en-US" altLang="zh-CN" dirty="0">
                <a:latin typeface="微软雅黑 Light" panose="020B0502040204020203" pitchFamily="34" charset="-122"/>
                <a:ea typeface="微软雅黑 Light" panose="020B0502040204020203" pitchFamily="34" charset="-122"/>
              </a:rPr>
              <a:t>Windows</a:t>
            </a:r>
          </a:p>
        </p:txBody>
      </p:sp>
      <p:grpSp>
        <p:nvGrpSpPr>
          <p:cNvPr id="19"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20" name="矩形 19">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14F5AF5-4F44-499F-BC59-758FC0711E32}"/>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项目背景</a:t>
              </a:r>
            </a:p>
          </p:txBody>
        </p:sp>
        <p:sp>
          <p:nvSpPr>
            <p:cNvPr id="22" name="文本框 21">
              <a:extLst>
                <a:ext uri="{FF2B5EF4-FFF2-40B4-BE49-F238E27FC236}">
                  <a16:creationId xmlns:a16="http://schemas.microsoft.com/office/drawing/2014/main" id="{C0998982-8805-459B-8671-C105ED176EC1}"/>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Background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237183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Lst>
  </p:timing>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F6D1BB74-1947-4A77-99FE-AC0CEF37B3FB}"/>
              </a:ext>
            </a:extLst>
          </p:cNvPr>
          <p:cNvSpPr/>
          <p:nvPr/>
        </p:nvSpPr>
        <p:spPr>
          <a:xfrm>
            <a:off x="3307451" y="1454011"/>
            <a:ext cx="146706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项目投资方</a:t>
            </a:r>
          </a:p>
        </p:txBody>
      </p:sp>
      <p:sp>
        <p:nvSpPr>
          <p:cNvPr id="22" name="矩形 21"/>
          <p:cNvSpPr/>
          <p:nvPr/>
        </p:nvSpPr>
        <p:spPr>
          <a:xfrm>
            <a:off x="3307451" y="2007201"/>
            <a:ext cx="2040943" cy="369332"/>
          </a:xfrm>
          <a:prstGeom prst="rect">
            <a:avLst/>
          </a:prstGeom>
        </p:spPr>
        <p:txBody>
          <a:bodyPr wrap="none">
            <a:spAutoFit/>
          </a:bodyPr>
          <a:lstStyle/>
          <a:p>
            <a:r>
              <a:rPr lang="en-US" altLang="zh-CN" dirty="0">
                <a:latin typeface="Microsoft YaHei Light" charset="-122"/>
                <a:ea typeface="Microsoft YaHei Light" charset="-122"/>
                <a:cs typeface="Microsoft YaHei Light" charset="-122"/>
              </a:rPr>
              <a:t>SE2018</a:t>
            </a:r>
            <a:r>
              <a:rPr lang="zh-CN" altLang="en-US" dirty="0">
                <a:latin typeface="Microsoft YaHei Light" charset="-122"/>
                <a:ea typeface="Microsoft YaHei Light" charset="-122"/>
                <a:cs typeface="Microsoft YaHei Light" charset="-122"/>
              </a:rPr>
              <a:t>春</a:t>
            </a:r>
            <a:r>
              <a:rPr lang="en-US" altLang="zh-CN" dirty="0">
                <a:latin typeface="Microsoft YaHei Light" charset="-122"/>
                <a:ea typeface="Microsoft YaHei Light" charset="-122"/>
                <a:cs typeface="Microsoft YaHei Light" charset="-122"/>
              </a:rPr>
              <a:t>-G11</a:t>
            </a:r>
            <a:r>
              <a:rPr lang="zh-CN" altLang="en-US" dirty="0">
                <a:latin typeface="Microsoft YaHei Light" charset="-122"/>
                <a:ea typeface="Microsoft YaHei Light" charset="-122"/>
                <a:cs typeface="Microsoft YaHei Light" charset="-122"/>
              </a:rPr>
              <a:t>小组</a:t>
            </a:r>
          </a:p>
        </p:txBody>
      </p:sp>
      <p:sp>
        <p:nvSpPr>
          <p:cNvPr id="23" name="矩形 22">
            <a:extLst>
              <a:ext uri="{FF2B5EF4-FFF2-40B4-BE49-F238E27FC236}">
                <a16:creationId xmlns:a16="http://schemas.microsoft.com/office/drawing/2014/main" id="{F6D1BB74-1947-4A77-99FE-AC0CEF37B3FB}"/>
              </a:ext>
            </a:extLst>
          </p:cNvPr>
          <p:cNvSpPr/>
          <p:nvPr/>
        </p:nvSpPr>
        <p:spPr>
          <a:xfrm>
            <a:off x="3307451" y="4785970"/>
            <a:ext cx="121058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支持机构</a:t>
            </a:r>
          </a:p>
        </p:txBody>
      </p:sp>
      <p:sp>
        <p:nvSpPr>
          <p:cNvPr id="24" name="矩形 23">
            <a:extLst>
              <a:ext uri="{FF2B5EF4-FFF2-40B4-BE49-F238E27FC236}">
                <a16:creationId xmlns:a16="http://schemas.microsoft.com/office/drawing/2014/main" id="{F6D1BB74-1947-4A77-99FE-AC0CEF37B3FB}"/>
              </a:ext>
            </a:extLst>
          </p:cNvPr>
          <p:cNvSpPr/>
          <p:nvPr/>
        </p:nvSpPr>
        <p:spPr>
          <a:xfrm>
            <a:off x="3307451" y="3714082"/>
            <a:ext cx="146706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项目开发方</a:t>
            </a:r>
          </a:p>
        </p:txBody>
      </p:sp>
      <p:sp>
        <p:nvSpPr>
          <p:cNvPr id="25" name="矩形 24">
            <a:extLst>
              <a:ext uri="{FF2B5EF4-FFF2-40B4-BE49-F238E27FC236}">
                <a16:creationId xmlns:a16="http://schemas.microsoft.com/office/drawing/2014/main" id="{F6D1BB74-1947-4A77-99FE-AC0CEF37B3FB}"/>
              </a:ext>
            </a:extLst>
          </p:cNvPr>
          <p:cNvSpPr/>
          <p:nvPr/>
        </p:nvSpPr>
        <p:spPr>
          <a:xfrm>
            <a:off x="3307451" y="2587519"/>
            <a:ext cx="1980029" cy="400110"/>
          </a:xfrm>
          <a:prstGeom prst="rect">
            <a:avLst/>
          </a:prstGeom>
        </p:spPr>
        <p:txBody>
          <a:bodyPr wrap="none">
            <a:spAutoFit/>
          </a:bodyPr>
          <a:lstStyle/>
          <a:p>
            <a:r>
              <a:rPr lang="zh-CN" altLang="en-US" sz="2000" kern="100">
                <a:latin typeface="微软雅黑" panose="020B0503020204020204" pitchFamily="34" charset="-122"/>
                <a:ea typeface="微软雅黑" panose="020B0503020204020204" pitchFamily="34" charset="-122"/>
              </a:rPr>
              <a:t>项目需方、用户</a:t>
            </a:r>
            <a:endParaRPr lang="zh-CN" altLang="en-US" sz="2000" kern="100" dirty="0">
              <a:latin typeface="微软雅黑" panose="020B0503020204020204" pitchFamily="34" charset="-122"/>
              <a:ea typeface="微软雅黑" panose="020B0503020204020204" pitchFamily="34" charset="-122"/>
            </a:endParaRPr>
          </a:p>
        </p:txBody>
      </p:sp>
      <p:sp>
        <p:nvSpPr>
          <p:cNvPr id="26" name="矩形 25"/>
          <p:cNvSpPr/>
          <p:nvPr/>
        </p:nvSpPr>
        <p:spPr>
          <a:xfrm>
            <a:off x="3297191" y="3136308"/>
            <a:ext cx="2954655" cy="369332"/>
          </a:xfrm>
          <a:prstGeom prst="rect">
            <a:avLst/>
          </a:prstGeom>
        </p:spPr>
        <p:txBody>
          <a:bodyPr wrap="none">
            <a:spAutoFit/>
          </a:bodyPr>
          <a:lstStyle/>
          <a:p>
            <a:r>
              <a:rPr lang="zh-CN" altLang="en-US">
                <a:latin typeface="Microsoft YaHei Light" charset="-122"/>
                <a:ea typeface="Microsoft YaHei Light" charset="-122"/>
                <a:cs typeface="Microsoft YaHei Light" charset="-122"/>
              </a:rPr>
              <a:t>浙江大学城市学院全体师生</a:t>
            </a:r>
          </a:p>
        </p:txBody>
      </p:sp>
      <p:sp>
        <p:nvSpPr>
          <p:cNvPr id="27" name="矩形 26"/>
          <p:cNvSpPr/>
          <p:nvPr/>
        </p:nvSpPr>
        <p:spPr>
          <a:xfrm>
            <a:off x="3297191" y="4265415"/>
            <a:ext cx="2040943" cy="369332"/>
          </a:xfrm>
          <a:prstGeom prst="rect">
            <a:avLst/>
          </a:prstGeom>
        </p:spPr>
        <p:txBody>
          <a:bodyPr wrap="none">
            <a:spAutoFit/>
          </a:bodyPr>
          <a:lstStyle/>
          <a:p>
            <a:r>
              <a:rPr lang="en-US" altLang="zh-CN" dirty="0">
                <a:latin typeface="Microsoft YaHei Light" charset="-122"/>
                <a:ea typeface="Microsoft YaHei Light" charset="-122"/>
                <a:cs typeface="Microsoft YaHei Light" charset="-122"/>
              </a:rPr>
              <a:t>SE2018</a:t>
            </a:r>
            <a:r>
              <a:rPr lang="zh-CN" altLang="en-US" dirty="0">
                <a:latin typeface="Microsoft YaHei Light" charset="-122"/>
                <a:ea typeface="Microsoft YaHei Light" charset="-122"/>
                <a:cs typeface="Microsoft YaHei Light" charset="-122"/>
              </a:rPr>
              <a:t>春</a:t>
            </a:r>
            <a:r>
              <a:rPr lang="en-US" altLang="zh-CN" dirty="0">
                <a:latin typeface="Microsoft YaHei Light" charset="-122"/>
                <a:ea typeface="Microsoft YaHei Light" charset="-122"/>
                <a:cs typeface="Microsoft YaHei Light" charset="-122"/>
              </a:rPr>
              <a:t>-G11</a:t>
            </a:r>
            <a:r>
              <a:rPr lang="zh-CN" altLang="en-US" dirty="0">
                <a:latin typeface="Microsoft YaHei Light" charset="-122"/>
                <a:ea typeface="Microsoft YaHei Light" charset="-122"/>
                <a:cs typeface="Microsoft YaHei Light" charset="-122"/>
              </a:rPr>
              <a:t>小组</a:t>
            </a:r>
          </a:p>
        </p:txBody>
      </p:sp>
      <p:sp>
        <p:nvSpPr>
          <p:cNvPr id="28" name="矩形 27"/>
          <p:cNvSpPr/>
          <p:nvPr/>
        </p:nvSpPr>
        <p:spPr>
          <a:xfrm>
            <a:off x="3307451" y="5306525"/>
            <a:ext cx="4572000" cy="369332"/>
          </a:xfrm>
          <a:prstGeom prst="rect">
            <a:avLst/>
          </a:prstGeom>
        </p:spPr>
        <p:txBody>
          <a:bodyPr>
            <a:spAutoFit/>
          </a:bodyPr>
          <a:lstStyle/>
          <a:p>
            <a:r>
              <a:rPr lang="zh-CN" altLang="en-US"/>
              <a:t>浙江大学城市学院计算机与计算科学学院 </a:t>
            </a:r>
          </a:p>
        </p:txBody>
      </p:sp>
      <p:grpSp>
        <p:nvGrpSpPr>
          <p:cNvPr id="33" name="组合 1">
            <a:extLst>
              <a:ext uri="{FF2B5EF4-FFF2-40B4-BE49-F238E27FC236}">
                <a16:creationId xmlns:a16="http://schemas.microsoft.com/office/drawing/2014/main" id="{347EE1AA-40B1-4854-9AE8-9FF234D3858A}"/>
              </a:ext>
            </a:extLst>
          </p:cNvPr>
          <p:cNvGrpSpPr/>
          <p:nvPr/>
        </p:nvGrpSpPr>
        <p:grpSpPr>
          <a:xfrm>
            <a:off x="0" y="0"/>
            <a:ext cx="2311882" cy="6858000"/>
            <a:chOff x="0" y="0"/>
            <a:chExt cx="2311882" cy="6858000"/>
          </a:xfrm>
        </p:grpSpPr>
        <p:sp>
          <p:nvSpPr>
            <p:cNvPr id="34" name="矩形 33">
              <a:extLst>
                <a:ext uri="{FF2B5EF4-FFF2-40B4-BE49-F238E27FC236}">
                  <a16:creationId xmlns:a16="http://schemas.microsoft.com/office/drawing/2014/main" id="{227CF1F1-50B1-4AE9-811D-E32C4D0E9CFD}"/>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E14F5AF5-4F44-499F-BC59-758FC0711E32}"/>
                </a:ext>
              </a:extLst>
            </p:cNvPr>
            <p:cNvSpPr txBox="1"/>
            <p:nvPr/>
          </p:nvSpPr>
          <p:spPr>
            <a:xfrm>
              <a:off x="179962" y="756880"/>
              <a:ext cx="2031325" cy="646331"/>
            </a:xfrm>
            <a:prstGeom prst="rect">
              <a:avLst/>
            </a:prstGeom>
            <a:noFill/>
            <a:ln>
              <a:noFill/>
            </a:ln>
          </p:spPr>
          <p:txBody>
            <a:bodyPr wrap="none" rtlCol="0">
              <a:spAutoFit/>
            </a:bodyPr>
            <a:lstStyle/>
            <a:p>
              <a:r>
                <a:rPr lang="zh-CN" altLang="en-US" sz="3600" dirty="0">
                  <a:solidFill>
                    <a:schemeClr val="bg1"/>
                  </a:solidFill>
                  <a:latin typeface="微软雅黑 Light" panose="020B0502040204020203" pitchFamily="34" charset="-122"/>
                  <a:ea typeface="微软雅黑 Light" panose="020B0502040204020203" pitchFamily="34" charset="-122"/>
                </a:rPr>
                <a:t>项目背景</a:t>
              </a:r>
            </a:p>
          </p:txBody>
        </p:sp>
        <p:sp>
          <p:nvSpPr>
            <p:cNvPr id="36" name="文本框 35">
              <a:extLst>
                <a:ext uri="{FF2B5EF4-FFF2-40B4-BE49-F238E27FC236}">
                  <a16:creationId xmlns:a16="http://schemas.microsoft.com/office/drawing/2014/main" id="{C0998982-8805-459B-8671-C105ED176EC1}"/>
                </a:ext>
              </a:extLst>
            </p:cNvPr>
            <p:cNvSpPr txBox="1"/>
            <p:nvPr/>
          </p:nvSpPr>
          <p:spPr>
            <a:xfrm>
              <a:off x="179962" y="1454011"/>
              <a:ext cx="1992567" cy="830997"/>
            </a:xfrm>
            <a:prstGeom prst="rect">
              <a:avLst/>
            </a:prstGeom>
            <a:noFill/>
            <a:ln>
              <a:noFill/>
            </a:ln>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Background of Project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44733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 decel="50%" fill="hold" nodeType="clickEffect">
                                  <p:stCondLst>
                                    <p:cond delay="0"/>
                                  </p:stCondLst>
                                  <p:childTnLst>
                                    <p:animMotion origin="layout" path="M 1.11111E-6 0 L -0.25347 0 " pathEditMode="relative" rAng="0" ptsTypes="AA">
                                      <p:cBhvr>
                                        <p:cTn id="32" dur="500" fill="hold"/>
                                        <p:tgtEl>
                                          <p:spTgt spid="33"/>
                                        </p:tgtEl>
                                        <p:attrNameLst>
                                          <p:attrName>ppt_x</p:attrName>
                                          <p:attrName>ppt_y</p:attrName>
                                        </p:attrNameLst>
                                      </p:cBhvr>
                                      <p:rCtr x="-12.674%" y="0%"/>
                                    </p:animMotion>
                                  </p:childTnLst>
                                </p:cTn>
                              </p:par>
                              <p:par>
                                <p:cTn id="33" presetID="10" presetClass="exit" presetSubtype="0" fill="hold" grpId="1" nodeType="withEffect">
                                  <p:stCondLst>
                                    <p:cond delay="0"/>
                                  </p:stCondLst>
                                  <p:childTnLst>
                                    <p:animEffect transition="out" filter="fad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7"/>
                                        </p:tgtEl>
                                      </p:cBhvr>
                                    </p:animEffect>
                                    <p:set>
                                      <p:cBhvr>
                                        <p:cTn id="53" dur="1" fill="hold">
                                          <p:stCondLst>
                                            <p:cond delay="499"/>
                                          </p:stCondLst>
                                        </p:cTn>
                                        <p:tgtEl>
                                          <p:spTgt spid="27"/>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8"/>
                                        </p:tgtEl>
                                      </p:cBhvr>
                                    </p:animEffect>
                                    <p:set>
                                      <p:cBhvr>
                                        <p:cTn id="5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Lst>
  </p:timing>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E289F7-9458-4EF9-AEF1-A542B5A2F63E}"/>
              </a:ext>
            </a:extLst>
          </p:cNvPr>
          <p:cNvSpPr/>
          <p:nvPr/>
        </p:nvSpPr>
        <p:spPr>
          <a:xfrm>
            <a:off x="3033969" y="2003375"/>
            <a:ext cx="5246912" cy="1754326"/>
          </a:xfrm>
          <a:prstGeom prst="rect">
            <a:avLst/>
          </a:prstGeom>
        </p:spPr>
        <p:txBody>
          <a:bodyPr wrap="square">
            <a:spAutoFit/>
          </a:bodyPr>
          <a:lstStyle/>
          <a:p>
            <a:pPr>
              <a:lnSpc>
                <a:spcPct val="150%"/>
              </a:lnSpc>
            </a:pPr>
            <a:r>
              <a:rPr lang="zh-CN" altLang="en-US" kern="100" dirty="0">
                <a:latin typeface="微软雅黑 Light" panose="020B0502040204020203" pitchFamily="34" charset="-122"/>
                <a:ea typeface="微软雅黑 Light" panose="020B0502040204020203" pitchFamily="34" charset="-122"/>
              </a:rPr>
              <a:t>主功能：打开</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，用户登录账号以后可以在</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界面输入关键字来获取所需信息。搜索得出的信息以弹窗形式呈现。不感兴趣的信息可以左滑删除，感兴趣的信息可以长按复制到聊天框发送。</a:t>
            </a:r>
            <a:endParaRPr lang="en-US" altLang="zh-CN" kern="100" dirty="0">
              <a:latin typeface="微软雅黑 Light" panose="020B0502040204020203" pitchFamily="34" charset="-122"/>
              <a:ea typeface="微软雅黑 Light" panose="020B0502040204020203" pitchFamily="34" charset="-122"/>
            </a:endParaRPr>
          </a:p>
        </p:txBody>
      </p:sp>
      <p:sp>
        <p:nvSpPr>
          <p:cNvPr id="24" name="矩形 23">
            <a:extLst>
              <a:ext uri="{FF2B5EF4-FFF2-40B4-BE49-F238E27FC236}">
                <a16:creationId xmlns:a16="http://schemas.microsoft.com/office/drawing/2014/main" id="{91CF60CB-F9A9-4ABF-B46E-AC7FBEE9D887}"/>
              </a:ext>
            </a:extLst>
          </p:cNvPr>
          <p:cNvSpPr/>
          <p:nvPr/>
        </p:nvSpPr>
        <p:spPr>
          <a:xfrm>
            <a:off x="3033968" y="1251644"/>
            <a:ext cx="146706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项目的目标</a:t>
            </a:r>
          </a:p>
        </p:txBody>
      </p:sp>
      <p:grpSp>
        <p:nvGrpSpPr>
          <p:cNvPr id="12" name="组合 2">
            <a:extLst>
              <a:ext uri="{FF2B5EF4-FFF2-40B4-BE49-F238E27FC236}">
                <a16:creationId xmlns:a16="http://schemas.microsoft.com/office/drawing/2014/main" id="{AC579923-1C81-470D-991D-41135C46ADB1}"/>
              </a:ext>
            </a:extLst>
          </p:cNvPr>
          <p:cNvGrpSpPr/>
          <p:nvPr/>
        </p:nvGrpSpPr>
        <p:grpSpPr>
          <a:xfrm>
            <a:off x="-2311882" y="0"/>
            <a:ext cx="2311882" cy="6858000"/>
            <a:chOff x="0" y="0"/>
            <a:chExt cx="2311882" cy="6858000"/>
          </a:xfrm>
        </p:grpSpPr>
        <p:sp>
          <p:nvSpPr>
            <p:cNvPr id="13" name="矩形 12">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项目的可行性分析</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15" name="文本框 14">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Feasibility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2" name="矩形 1"/>
          <p:cNvSpPr/>
          <p:nvPr/>
        </p:nvSpPr>
        <p:spPr>
          <a:xfrm>
            <a:off x="3033968" y="3855386"/>
            <a:ext cx="5246912" cy="1338828"/>
          </a:xfrm>
          <a:prstGeom prst="rect">
            <a:avLst/>
          </a:prstGeom>
        </p:spPr>
        <p:txBody>
          <a:bodyPr wrap="square">
            <a:spAutoFit/>
          </a:bodyPr>
          <a:lstStyle/>
          <a:p>
            <a:pPr>
              <a:lnSpc>
                <a:spcPct val="150%"/>
              </a:lnSpc>
            </a:pPr>
            <a:r>
              <a:rPr lang="zh-CN" altLang="en-US" kern="100" dirty="0">
                <a:latin typeface="微软雅黑 Light" panose="020B0502040204020203" pitchFamily="34" charset="-122"/>
                <a:ea typeface="微软雅黑 Light" panose="020B0502040204020203" pitchFamily="34" charset="-122"/>
              </a:rPr>
              <a:t>进阶功能：用户提供社交账号（微博，微信等），后台用爬虫搜索账号数据，以此来获得所需信息。</a:t>
            </a:r>
            <a:endParaRPr lang="en-US" altLang="zh-CN" kern="100" dirty="0">
              <a:latin typeface="微软雅黑 Light" panose="020B0502040204020203" pitchFamily="34" charset="-122"/>
              <a:ea typeface="微软雅黑 Light" panose="020B0502040204020203" pitchFamily="34" charset="-122"/>
            </a:endParaRPr>
          </a:p>
          <a:p>
            <a:pPr>
              <a:lnSpc>
                <a:spcPct val="150%"/>
              </a:lnSpc>
            </a:pPr>
            <a:endParaRPr lang="zh-CN" altLang="en-US" kern="100" dirty="0">
              <a:latin typeface="微软雅黑 Light" panose="020B0502040204020203" pitchFamily="34" charset="-122"/>
              <a:ea typeface="微软雅黑 Light" panose="020B0502040204020203" pitchFamily="34" charset="-122"/>
            </a:endParaRPr>
          </a:p>
        </p:txBody>
      </p:sp>
      <p:sp>
        <p:nvSpPr>
          <p:cNvPr id="16" name="矩形 15"/>
          <p:cNvSpPr/>
          <p:nvPr/>
        </p:nvSpPr>
        <p:spPr>
          <a:xfrm>
            <a:off x="3033967" y="4951275"/>
            <a:ext cx="5246913" cy="1338828"/>
          </a:xfrm>
          <a:prstGeom prst="rect">
            <a:avLst/>
          </a:prstGeom>
        </p:spPr>
        <p:txBody>
          <a:bodyPr wrap="square">
            <a:spAutoFit/>
          </a:bodyPr>
          <a:lstStyle/>
          <a:p>
            <a:pPr>
              <a:lnSpc>
                <a:spcPct val="150%"/>
              </a:lnSpc>
            </a:pPr>
            <a:r>
              <a:rPr lang="zh-CN" altLang="en-US" kern="100" dirty="0">
                <a:latin typeface="微软雅黑 Light" panose="020B0502040204020203" pitchFamily="34" charset="-122"/>
                <a:ea typeface="微软雅黑 Light" panose="020B0502040204020203" pitchFamily="34" charset="-122"/>
              </a:rPr>
              <a:t>创新功能：退出</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后若</a:t>
            </a:r>
            <a:r>
              <a:rPr lang="en-US" altLang="zh-CN" kern="100" dirty="0">
                <a:latin typeface="微软雅黑 Light" panose="020B0502040204020203" pitchFamily="34" charset="-122"/>
                <a:ea typeface="微软雅黑 Light" panose="020B0502040204020203" pitchFamily="34" charset="-122"/>
              </a:rPr>
              <a:t>app</a:t>
            </a:r>
            <a:r>
              <a:rPr lang="zh-CN" altLang="en-US" kern="100" dirty="0">
                <a:latin typeface="微软雅黑 Light" panose="020B0502040204020203" pitchFamily="34" charset="-122"/>
                <a:ea typeface="微软雅黑 Light" panose="020B0502040204020203" pitchFamily="34" charset="-122"/>
              </a:rPr>
              <a:t>账号未退出登录，则以浮窗形式显示在当前屏幕上。若需使用，则直接点开浮窗，输入关键字实施操作。</a:t>
            </a:r>
          </a:p>
        </p:txBody>
      </p:sp>
    </p:spTree>
    <p:extLst>
      <p:ext uri="{BB962C8B-B14F-4D97-AF65-F5344CB8AC3E}">
        <p14:creationId xmlns:p14="http://schemas.microsoft.com/office/powerpoint/2010/main" val="305775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 decel="50%" fill="hold" nodeType="withEffect">
                                  <p:stCondLst>
                                    <p:cond delay="0"/>
                                  </p:stCondLst>
                                  <p:childTnLst>
                                    <p:animMotion origin="layout" path="M -1.11111E-6 0 L 0.25174 0 " pathEditMode="relative" rAng="0" ptsTypes="AA">
                                      <p:cBhvr>
                                        <p:cTn id="6" dur="500" fill="hold"/>
                                        <p:tgtEl>
                                          <p:spTgt spid="12"/>
                                        </p:tgtEl>
                                        <p:attrNameLst>
                                          <p:attrName>ppt_x</p:attrName>
                                          <p:attrName>ppt_y</p:attrName>
                                        </p:attrNameLst>
                                      </p:cBhvr>
                                      <p:rCtr x="12.587%" y="0%"/>
                                    </p:animMotion>
                                  </p:childTnLst>
                                </p:cTn>
                              </p:par>
                              <p:par>
                                <p:cTn id="7" presetID="10" presetClass="entr" presetSubtype="0" fill="hold" grpId="0" nodeType="withEffect">
                                  <p:stCondLst>
                                    <p:cond delay="300"/>
                                  </p:stCondLst>
                                  <p:childTnLst>
                                    <p:set>
                                      <p:cBhvr>
                                        <p:cTn id="8" dur="1" fill="hold">
                                          <p:stCondLst>
                                            <p:cond delay="0"/>
                                          </p:stCondLst>
                                        </p:cTn>
                                        <p:tgtEl>
                                          <p:spTgt spid="24"/>
                                        </p:tgtEl>
                                        <p:attrNameLst>
                                          <p:attrName>style.visibility</p:attrName>
                                        </p:attrNameLst>
                                      </p:cBhvr>
                                      <p:to>
                                        <p:strVal val="visible"/>
                                      </p:to>
                                    </p:set>
                                    <p:animEffect transition="in" filter="fade">
                                      <p:cBhvr>
                                        <p:cTn id="9" dur="500"/>
                                        <p:tgtEl>
                                          <p:spTgt spid="24"/>
                                        </p:tgtEl>
                                      </p:cBhvr>
                                    </p:animEffect>
                                  </p:childTnLst>
                                </p:cTn>
                              </p:par>
                              <p:par>
                                <p:cTn id="10" presetID="10" presetClass="entr" presetSubtype="0" fill="hold" grpId="0" nodeType="withEffect">
                                  <p:stCondLst>
                                    <p:cond delay="8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8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8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2" grpId="0"/>
      <p:bldP spid="16" grpId="0"/>
    </p:bldLst>
  </p:timing>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1CF60CB-F9A9-4ABF-B46E-AC7FBEE9D887}"/>
              </a:ext>
            </a:extLst>
          </p:cNvPr>
          <p:cNvSpPr/>
          <p:nvPr/>
        </p:nvSpPr>
        <p:spPr>
          <a:xfrm>
            <a:off x="3033968" y="1251644"/>
            <a:ext cx="146706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技术可行性</a:t>
            </a:r>
          </a:p>
        </p:txBody>
      </p:sp>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项目的可行性分析</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Feasibility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3033968" y="2003375"/>
            <a:ext cx="4572000" cy="3000821"/>
          </a:xfrm>
          <a:prstGeom prst="rect">
            <a:avLst/>
          </a:prstGeom>
        </p:spPr>
        <p:txBody>
          <a:bodyPr>
            <a:spAutoFit/>
          </a:bodyPr>
          <a:lstStyle/>
          <a:p>
            <a:pPr>
              <a:lnSpc>
                <a:spcPct val="150%"/>
              </a:lnSpc>
            </a:pPr>
            <a:r>
              <a:rPr lang="zh-CN" altLang="en-US" dirty="0">
                <a:latin typeface="Microsoft YaHei Light" charset="-122"/>
                <a:ea typeface="Microsoft YaHei Light" charset="-122"/>
                <a:cs typeface="Microsoft YaHei Light" charset="-122"/>
              </a:rPr>
              <a:t>（</a:t>
            </a:r>
            <a:r>
              <a:rPr lang="en-US" altLang="zh-CN" dirty="0">
                <a:latin typeface="Microsoft YaHei Light" charset="-122"/>
                <a:ea typeface="Microsoft YaHei Light" charset="-122"/>
                <a:cs typeface="Microsoft YaHei Light" charset="-122"/>
              </a:rPr>
              <a:t>1</a:t>
            </a:r>
            <a:r>
              <a:rPr lang="zh-CN" altLang="en-US" dirty="0">
                <a:latin typeface="Microsoft YaHei Light" charset="-122"/>
                <a:ea typeface="Microsoft YaHei Light" charset="-122"/>
                <a:cs typeface="Microsoft YaHei Light" charset="-122"/>
              </a:rPr>
              <a:t>）关键技术</a:t>
            </a:r>
          </a:p>
          <a:p>
            <a:pPr>
              <a:lnSpc>
                <a:spcPct val="150%"/>
              </a:lnSpc>
            </a:pPr>
            <a:r>
              <a:rPr lang="zh-CN" altLang="en-US" dirty="0">
                <a:latin typeface="Microsoft YaHei Light" charset="-122"/>
                <a:ea typeface="Microsoft YaHei Light" charset="-122"/>
                <a:cs typeface="Microsoft YaHei Light" charset="-122"/>
              </a:rPr>
              <a:t>一是数据仓库：分布式爬虫系统，分布式数据库（线下备份）；</a:t>
            </a:r>
          </a:p>
          <a:p>
            <a:pPr>
              <a:lnSpc>
                <a:spcPct val="150%"/>
              </a:lnSpc>
            </a:pPr>
            <a:r>
              <a:rPr lang="zh-CN" altLang="en-US" dirty="0">
                <a:latin typeface="Microsoft YaHei Light" charset="-122"/>
                <a:ea typeface="Microsoft YaHei Light" charset="-122"/>
                <a:cs typeface="Microsoft YaHei Light" charset="-122"/>
              </a:rPr>
              <a:t>二是数据挖掘：评论文本挖掘，信息文本挖掘；</a:t>
            </a:r>
          </a:p>
          <a:p>
            <a:pPr>
              <a:lnSpc>
                <a:spcPct val="150%"/>
              </a:lnSpc>
            </a:pPr>
            <a:r>
              <a:rPr lang="zh-CN" altLang="en-US" dirty="0">
                <a:latin typeface="Microsoft YaHei Light" charset="-122"/>
                <a:ea typeface="Microsoft YaHei Light" charset="-122"/>
                <a:cs typeface="Microsoft YaHei Light" charset="-122"/>
              </a:rPr>
              <a:t>三是数据分析：海量数据的清洗、统计分析和建模。</a:t>
            </a:r>
          </a:p>
        </p:txBody>
      </p:sp>
    </p:spTree>
    <p:extLst>
      <p:ext uri="{BB962C8B-B14F-4D97-AF65-F5344CB8AC3E}">
        <p14:creationId xmlns:p14="http://schemas.microsoft.com/office/powerpoint/2010/main" val="277505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1CF60CB-F9A9-4ABF-B46E-AC7FBEE9D887}"/>
              </a:ext>
            </a:extLst>
          </p:cNvPr>
          <p:cNvSpPr/>
          <p:nvPr/>
        </p:nvSpPr>
        <p:spPr>
          <a:xfrm>
            <a:off x="3033968" y="1251644"/>
            <a:ext cx="1467068" cy="400110"/>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rPr>
              <a:t>经济可行性</a:t>
            </a:r>
          </a:p>
        </p:txBody>
      </p:sp>
      <p:grpSp>
        <p:nvGrpSpPr>
          <p:cNvPr id="10" name="组合 2">
            <a:extLst>
              <a:ext uri="{FF2B5EF4-FFF2-40B4-BE49-F238E27FC236}">
                <a16:creationId xmlns:a16="http://schemas.microsoft.com/office/drawing/2014/main" id="{AC579923-1C81-470D-991D-41135C46ADB1}"/>
              </a:ext>
            </a:extLst>
          </p:cNvPr>
          <p:cNvGrpSpPr/>
          <p:nvPr/>
        </p:nvGrpSpPr>
        <p:grpSpPr>
          <a:xfrm>
            <a:off x="0" y="0"/>
            <a:ext cx="2311882" cy="6858000"/>
            <a:chOff x="0" y="0"/>
            <a:chExt cx="2311882" cy="6858000"/>
          </a:xfrm>
        </p:grpSpPr>
        <p:sp>
          <p:nvSpPr>
            <p:cNvPr id="11" name="矩形 10">
              <a:extLst>
                <a:ext uri="{FF2B5EF4-FFF2-40B4-BE49-F238E27FC236}">
                  <a16:creationId xmlns:a16="http://schemas.microsoft.com/office/drawing/2014/main" id="{707A22D1-6283-4694-9BDA-E0CA5B7B902C}"/>
                </a:ext>
              </a:extLst>
            </p:cNvPr>
            <p:cNvSpPr/>
            <p:nvPr/>
          </p:nvSpPr>
          <p:spPr>
            <a:xfrm>
              <a:off x="0" y="0"/>
              <a:ext cx="2311882"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DC17080-AB22-44B0-BD13-733CBAFAA0D3}"/>
                </a:ext>
              </a:extLst>
            </p:cNvPr>
            <p:cNvSpPr txBox="1"/>
            <p:nvPr/>
          </p:nvSpPr>
          <p:spPr>
            <a:xfrm>
              <a:off x="179961" y="756880"/>
              <a:ext cx="2131921" cy="830997"/>
            </a:xfrm>
            <a:prstGeom prst="rect">
              <a:avLst/>
            </a:prstGeom>
            <a:noFill/>
            <a:ln>
              <a:noFill/>
            </a:ln>
          </p:spPr>
          <p:txBody>
            <a:bodyPr wrap="square" rtlCol="0">
              <a:spAutoFit/>
            </a:bodyPr>
            <a:lstStyle/>
            <a:p>
              <a:r>
                <a:rPr lang="zh-CN" altLang="en-US" sz="2400">
                  <a:solidFill>
                    <a:schemeClr val="bg1"/>
                  </a:solidFill>
                  <a:latin typeface="微软雅黑 Light" panose="020B0502040204020203" pitchFamily="34" charset="-122"/>
                  <a:ea typeface="微软雅黑 Light" panose="020B0502040204020203" pitchFamily="34" charset="-122"/>
                </a:rPr>
                <a:t>项目的可行性分析</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18" name="文本框 17">
              <a:extLst>
                <a:ext uri="{FF2B5EF4-FFF2-40B4-BE49-F238E27FC236}">
                  <a16:creationId xmlns:a16="http://schemas.microsoft.com/office/drawing/2014/main" id="{85D5BD3F-DEB9-4813-B82A-7E32195A7A6E}"/>
                </a:ext>
              </a:extLst>
            </p:cNvPr>
            <p:cNvSpPr txBox="1"/>
            <p:nvPr/>
          </p:nvSpPr>
          <p:spPr>
            <a:xfrm>
              <a:off x="179961" y="1587877"/>
              <a:ext cx="1992567" cy="830997"/>
            </a:xfrm>
            <a:prstGeom prst="rect">
              <a:avLst/>
            </a:prstGeom>
            <a:noFill/>
            <a:ln>
              <a:noFill/>
            </a:ln>
          </p:spPr>
          <p:txBody>
            <a:bodyPr wrap="square" rtlCol="0">
              <a:spAutoFit/>
            </a:bodyPr>
            <a:lstStyle/>
            <a:p>
              <a:r>
                <a:rPr lang="en-US" altLang="zh-CN" sz="2400">
                  <a:solidFill>
                    <a:schemeClr val="bg1"/>
                  </a:solidFill>
                  <a:latin typeface="微软雅黑 Light" panose="020B0502040204020203" pitchFamily="34" charset="-122"/>
                  <a:ea typeface="微软雅黑 Light" panose="020B0502040204020203" pitchFamily="34" charset="-122"/>
                </a:rPr>
                <a:t>Feasibility Analysis</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sp>
        <p:nvSpPr>
          <p:cNvPr id="4" name="矩形 3"/>
          <p:cNvSpPr/>
          <p:nvPr/>
        </p:nvSpPr>
        <p:spPr>
          <a:xfrm>
            <a:off x="3033968" y="2003375"/>
            <a:ext cx="4572000" cy="1291700"/>
          </a:xfrm>
          <a:prstGeom prst="rect">
            <a:avLst/>
          </a:prstGeom>
        </p:spPr>
        <p:txBody>
          <a:bodyPr>
            <a:spAutoFit/>
          </a:bodyPr>
          <a:lstStyle/>
          <a:p>
            <a:pPr>
              <a:lnSpc>
                <a:spcPct val="150%"/>
              </a:lnSpc>
            </a:pPr>
            <a:r>
              <a:rPr lang="zh-CN" altLang="en-US" dirty="0">
                <a:latin typeface="Microsoft YaHei Light" charset="-122"/>
                <a:ea typeface="Microsoft YaHei Light" charset="-122"/>
                <a:cs typeface="Microsoft YaHei Light" charset="-122"/>
              </a:rPr>
              <a:t>投资经济：日常伙食费、电费</a:t>
            </a:r>
          </a:p>
          <a:p>
            <a:pPr>
              <a:lnSpc>
                <a:spcPct val="150%"/>
              </a:lnSpc>
            </a:pPr>
            <a:endParaRPr lang="zh-CN" altLang="en-US" dirty="0">
              <a:latin typeface="Microsoft YaHei Light" charset="-122"/>
              <a:ea typeface="Microsoft YaHei Light" charset="-122"/>
              <a:cs typeface="Microsoft YaHei Light" charset="-122"/>
            </a:endParaRPr>
          </a:p>
          <a:p>
            <a:pPr>
              <a:lnSpc>
                <a:spcPct val="150%"/>
              </a:lnSpc>
            </a:pPr>
            <a:r>
              <a:rPr lang="zh-CN" altLang="en-US" dirty="0">
                <a:latin typeface="Microsoft YaHei Light" charset="-122"/>
                <a:ea typeface="Microsoft YaHei Light" charset="-122"/>
                <a:cs typeface="Microsoft YaHei Light" charset="-122"/>
              </a:rPr>
              <a:t>投资收益</a:t>
            </a:r>
            <a:r>
              <a:rPr lang="en-US" altLang="zh-CN" dirty="0">
                <a:latin typeface="Microsoft YaHei Light" charset="-122"/>
                <a:ea typeface="Microsoft YaHei Light" charset="-122"/>
                <a:cs typeface="Microsoft YaHei Light" charset="-122"/>
              </a:rPr>
              <a:t>: </a:t>
            </a:r>
            <a:r>
              <a:rPr lang="zh-CN" altLang="en-US" dirty="0">
                <a:latin typeface="Microsoft YaHei Light" charset="-122"/>
                <a:ea typeface="Microsoft YaHei Light" charset="-122"/>
                <a:cs typeface="Microsoft YaHei Light" charset="-122"/>
              </a:rPr>
              <a:t>未知</a:t>
            </a:r>
          </a:p>
        </p:txBody>
      </p:sp>
    </p:spTree>
    <p:extLst>
      <p:ext uri="{BB962C8B-B14F-4D97-AF65-F5344CB8AC3E}">
        <p14:creationId xmlns:p14="http://schemas.microsoft.com/office/powerpoint/2010/main" val="127533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http://schemas.openxmlformats.org/presentationml/2006/main" xmlns:r="http://schemas.openxmlformats.org/officeDocument/2006/relationships" xmlns:a="http://schemas.openxmlformats.org/drawing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Lst>
  </p:timing>
</p:sld>
</file>

<file path=ppt/theme/theme1.xml><?xml version="1.0" encoding="utf-8"?>
<a:theme xmlns:a="http://purl.oclc.org/ooxml/drawingml/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purl.oclc.org/ooxml/officeDocument/extendedProperties" xmlns:vt="http://purl.oclc.org/ooxml/officeDocument/docPropsVTypes">
  <Template>Office Theme</Template>
  <TotalTime>555</TotalTime>
  <Words>1614</Words>
  <Application>Microsoft Office PowerPoint</Application>
  <PresentationFormat>全屏显示(4:3)</PresentationFormat>
  <Paragraphs>209</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Microsoft YaHei Light</vt:lpstr>
      <vt:lpstr>等线</vt:lpstr>
      <vt:lpstr>等线 Light</vt:lpstr>
      <vt:lpstr>Microsoft YaHei</vt:lpstr>
      <vt:lpstr>Microsoft YaHei</vt:lpstr>
      <vt:lpstr>微软雅黑 Light</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cmynanshen@qq.com</dc:creator>
  <cp:lastModifiedBy>sbqoo@qq.com</cp:lastModifiedBy>
  <cp:revision>44</cp:revision>
  <dcterms:created xsi:type="dcterms:W3CDTF">2018-03-18T13:41:17Z</dcterms:created>
  <dcterms:modified xsi:type="dcterms:W3CDTF">2018-03-19T11:06:49Z</dcterms:modified>
</cp:coreProperties>
</file>